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7" r:id="rId8"/>
    <p:sldId id="265" r:id="rId9"/>
    <p:sldId id="266" r:id="rId10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640EBA-48DD-4071-954B-965D73BF3166}" v="19" dt="2023-03-06T19:13:41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6727" autoAdjust="0"/>
  </p:normalViewPr>
  <p:slideViewPr>
    <p:cSldViewPr snapToGrid="0">
      <p:cViewPr varScale="1">
        <p:scale>
          <a:sx n="78" d="100"/>
          <a:sy n="78" d="100"/>
        </p:scale>
        <p:origin x="134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Un letrero de color blanco&#10;&#10;Descripción generada automáticamente con confianza baja">
            <a:extLst>
              <a:ext uri="{FF2B5EF4-FFF2-40B4-BE49-F238E27FC236}">
                <a16:creationId xmlns:a16="http://schemas.microsoft.com/office/drawing/2014/main" id="{ED48A356-EE5B-396F-BB2A-3576B64BB9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84E61A8-4028-4782-B1D7-794E66F4C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0739" y="1122363"/>
            <a:ext cx="6728603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5A674D-494A-8290-8552-5F93C5092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0738" y="3602038"/>
            <a:ext cx="672860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9630CF-1260-05C5-0C58-E8410C956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Next LT Pro Light" panose="020B0304020202020204" pitchFamily="34" charset="0"/>
              </a:defRPr>
            </a:lvl1pPr>
          </a:lstStyle>
          <a:p>
            <a:fld id="{F1F8B552-414A-4B89-865F-394C0F34DD8B}" type="datetimeFigureOut">
              <a:rPr lang="es-MX" smtClean="0"/>
              <a:pPr/>
              <a:t>07/05/2024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768BAE-62E5-F965-94F2-B2981033B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Next LT Pro Light" panose="020B0304020202020204" pitchFamily="34" charset="0"/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DF047F-79C8-70CC-C59A-7D7FEB868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Next LT Pro Light" panose="020B0304020202020204" pitchFamily="34" charset="0"/>
              </a:defRPr>
            </a:lvl1pPr>
          </a:lstStyle>
          <a:p>
            <a:fld id="{9F764C09-1CFB-4AED-9223-95F30A306FB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9258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36D6F5-907F-7E55-422D-A2E5E8DA8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12F7BF-008D-00E8-4478-F1EE29BD4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34961D-7353-E6F4-145D-41F00D5F1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7022AD1-436A-672C-C953-21EA2E1080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34CD9E2-6161-49C3-692A-C1A8E809FA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50C6E3-AD18-72ED-6388-09A299594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630E53B-64A5-4EB7-38B7-F4D9CA608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CC189CE-8C8A-CDA5-DA66-509F1A813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4874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E618A-0156-D859-FD1E-67BCDD2F6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361F1F6-2AF4-D3CE-3D6B-582BB8E9E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A32AD7A-FC34-39A7-577A-1544160E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DA4812D-A9E6-8F63-10C1-32F598021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6404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7469272-5D80-4BFD-D7D8-C5D6971BE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720CC4F-9A52-EF91-1F60-52182044B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BEC8452-545D-67C4-13A7-AE299307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651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52D5A1-6C00-CDC1-9245-ADA5FFA27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96AE59-6535-DBC5-0CCB-88F51FF47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956431-95B0-0BA4-D7E5-88F39F445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8609D2-CD56-EBB8-30AF-B1CCF9A5A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1838B3-970D-9ECC-F721-5C20F24B7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02F83B-2C0E-7BF6-F994-3F3CCB9C3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2544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4ACAED-DE4E-54AD-D553-E724CFFED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247DDEF-3773-21E5-ECF7-7109473405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500198-0523-2432-7177-D19BDE5BA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335296-E056-756E-2B76-8F82B9E56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8D3574-5A05-B35B-61E1-1DB93DFE9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342E0B-0DAE-78EA-FC50-CD79CC37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5986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55AF2F-BB4A-9BEE-BB3A-3E7396F44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C3BBD9F-7D78-3737-84BF-6B6FBB3B7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64AFFF-F301-3896-5C44-838140658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5C92AB-7C5F-6E3E-F727-4B05E3DA5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589AC8-65AB-9AA3-7E72-C6D4A18CA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9272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1398353-E8C6-9791-1403-B06F808616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DDEECB-6122-91AD-534E-7FB9CCA0C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AB5A94-F190-8720-E55F-5A92DBFE6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84D629-CBC8-0733-4BCC-B8BCEEFE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AC0110-8F76-B1E4-881F-5A6C65D5E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4326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Forma&#10;&#10;Descripción generada automáticamente con confianza baja">
            <a:extLst>
              <a:ext uri="{FF2B5EF4-FFF2-40B4-BE49-F238E27FC236}">
                <a16:creationId xmlns:a16="http://schemas.microsoft.com/office/drawing/2014/main" id="{92120E99-CDF6-FF05-9DE8-A73E2486B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F3B16E7-339B-AAAE-92A0-246ACD24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92729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5295F-1B4C-1542-BDC3-E4E09F5C6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D536C6-B455-FB96-8B33-92D6867F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4DB67B-1EC7-9206-8E06-5FD1DEF9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F3A303-7F69-653F-CA22-CA63842D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921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2120E99-CDF6-FF05-9DE8-A73E2486B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F3B16E7-339B-AAAE-92A0-246ACD24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92729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5295F-1B4C-1542-BDC3-E4E09F5C6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D536C6-B455-FB96-8B33-92D6867F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4DB67B-1EC7-9206-8E06-5FD1DEF9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F3A303-7F69-653F-CA22-CA63842D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3544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2120E99-CDF6-FF05-9DE8-A73E2486B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F3B16E7-339B-AAAE-92A0-246ACD24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92729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5295F-1B4C-1542-BDC3-E4E09F5C6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D536C6-B455-FB96-8B33-92D6867F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4DB67B-1EC7-9206-8E06-5FD1DEF9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F3A303-7F69-653F-CA22-CA63842D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4890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2120E99-CDF6-FF05-9DE8-A73E2486B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F3B16E7-339B-AAAE-92A0-246ACD24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966" y="365125"/>
            <a:ext cx="9274834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5295F-1B4C-1542-BDC3-E4E09F5C6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D536C6-B455-FB96-8B33-92D6867F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4DB67B-1EC7-9206-8E06-5FD1DEF9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F3A303-7F69-653F-CA22-CA63842D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346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2120E99-CDF6-FF05-9DE8-A73E2486B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6" cy="68579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F3B16E7-339B-AAAE-92A0-246ACD24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97838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5295F-1B4C-1542-BDC3-E4E09F5C6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D536C6-B455-FB96-8B33-92D6867F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4DB67B-1EC7-9206-8E06-5FD1DEF9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F3A303-7F69-653F-CA22-CA63842D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265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2120E99-CDF6-FF05-9DE8-A73E2486B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6" cy="685799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F3B16E7-339B-AAAE-92A0-246ACD24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098" y="365125"/>
            <a:ext cx="801394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5295F-1B4C-1542-BDC3-E4E09F5C6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D536C6-B455-FB96-8B33-92D6867F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4DB67B-1EC7-9206-8E06-5FD1DEF9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F3A303-7F69-653F-CA22-CA63842D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1047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3EA4D4-2078-65DD-B35D-03EB67DC4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DCF730-3E10-F204-9D1E-CEA2311E9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CA94CD-1EFA-1757-3B12-909502108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0A8F28-A236-B073-870B-4AB49B77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B094B3-B7EE-FC9A-9F3E-B05382C22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571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2DC3D-E6EA-A251-5DB5-10D4692C2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ADF576-5B8E-3091-FAD6-342A3D4468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7E0780-53DD-0DB0-D160-A981BB802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BE1397-9B94-2DAC-C82C-03696A2F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3B9BC7-6B13-4865-C3B5-1703904D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DF5491-FCCA-6802-02BE-463839636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01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Forma&#10;&#10;Descripción generada automáticamente con confianza baja">
            <a:extLst>
              <a:ext uri="{FF2B5EF4-FFF2-40B4-BE49-F238E27FC236}">
                <a16:creationId xmlns:a16="http://schemas.microsoft.com/office/drawing/2014/main" id="{8069816E-0368-E4EC-8740-AA306C28FC1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6E3B483-87C7-E061-5D51-EEFD77A05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724" y="365125"/>
            <a:ext cx="92230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CDDD73-8E7B-D12E-867D-BD9FCE16F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FB6207-5EEA-8DFF-9313-2056C41D8D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8B552-414A-4B89-865F-394C0F34DD8B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3C65F1-D6EE-B1E2-402A-35B077510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08923E-92BC-4D40-5911-669FC97AA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170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DC5CEC33-1887-B9FD-11DB-4DED77C40C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6000" dirty="0"/>
              <a:t>ORGANIGRAMA</a:t>
            </a: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7EB7B555-B311-8240-68B6-96B1722228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2500" dirty="0">
                <a:effectLst/>
                <a:latin typeface="Century Gothic" panose="020B0502020202020204" pitchFamily="34" charset="0"/>
              </a:rPr>
              <a:t>ACTIVIDAD JURISDICCIONAL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2500" dirty="0">
                <a:effectLst/>
                <a:latin typeface="Century Gothic" panose="020B0502020202020204" pitchFamily="34" charset="0"/>
              </a:rPr>
              <a:t>ACTIVIDAD ADMINISTRATIVA</a:t>
            </a:r>
            <a:endParaRPr lang="es-MX" sz="25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2500" dirty="0">
                <a:effectLst/>
                <a:latin typeface="Century Gothic" panose="020B0502020202020204" pitchFamily="34" charset="0"/>
              </a:rPr>
              <a:t>ÓRGANO INTERNO DE CONTROL</a:t>
            </a:r>
            <a:endParaRPr lang="es-MX" sz="25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r>
              <a:rPr lang="es-MX" sz="240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 </a:t>
            </a:r>
            <a:endParaRPr lang="es-MX" sz="24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2" name="CuadroTexto 7">
            <a:extLst>
              <a:ext uri="{FF2B5EF4-FFF2-40B4-BE49-F238E27FC236}">
                <a16:creationId xmlns:a16="http://schemas.microsoft.com/office/drawing/2014/main" id="{34FF1D0B-50FF-216E-3AAA-3F6B0CAB890D}"/>
              </a:ext>
            </a:extLst>
          </p:cNvPr>
          <p:cNvSpPr txBox="1"/>
          <p:nvPr/>
        </p:nvSpPr>
        <p:spPr>
          <a:xfrm>
            <a:off x="856815" y="6185356"/>
            <a:ext cx="10357339" cy="37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>
                <a:solidFill>
                  <a:schemeClr val="bg1"/>
                </a:solidFill>
                <a:latin typeface="Avenir Next LT Pro" panose="020B0504020202020204" pitchFamily="34" charset="0"/>
              </a:rPr>
              <a:t>Vacante</a:t>
            </a:r>
            <a:endParaRPr lang="es-MX" sz="9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700" dirty="0">
                <a:solidFill>
                  <a:schemeClr val="bg1"/>
                </a:solidFill>
                <a:latin typeface="Avenir Next LT Pro" panose="020B0504020202020204" pitchFamily="34" charset="0"/>
              </a:rPr>
              <a:t>Para el ingreso al Tribunal de Justicia Administrativa de Coahuila de Zaragoza, se deberán reunir los requisitos establecidos en la Ley Orgánica, Reglamento Interior, Manual de Organización y el Estatuto del Servicio Profesional de Carrera.</a:t>
            </a:r>
            <a:r>
              <a:rPr lang="es-MX" sz="700" dirty="0">
                <a:latin typeface="Avenir Next LT Pro" panose="020B05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7794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or: Elbow 8">
            <a:extLst>
              <a:ext uri="{FF2B5EF4-FFF2-40B4-BE49-F238E27FC236}">
                <a16:creationId xmlns:a16="http://schemas.microsoft.com/office/drawing/2014/main" id="{FE16C912-766C-ADBF-8690-507C00BD1BC9}"/>
              </a:ext>
            </a:extLst>
          </p:cNvPr>
          <p:cNvCxnSpPr>
            <a:cxnSpLocks/>
            <a:stCxn id="7" idx="0"/>
            <a:endCxn id="6" idx="2"/>
          </p:cNvCxnSpPr>
          <p:nvPr/>
        </p:nvCxnSpPr>
        <p:spPr>
          <a:xfrm rot="5400000" flipH="1" flipV="1">
            <a:off x="3314927" y="1599043"/>
            <a:ext cx="1824512" cy="3733944"/>
          </a:xfrm>
          <a:prstGeom prst="bentConnector3">
            <a:avLst>
              <a:gd name="adj1" fmla="val 2279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24">
            <a:extLst>
              <a:ext uri="{FF2B5EF4-FFF2-40B4-BE49-F238E27FC236}">
                <a16:creationId xmlns:a16="http://schemas.microsoft.com/office/drawing/2014/main" id="{D6624D7F-9BBA-4497-81BA-269EEC82EEAB}"/>
              </a:ext>
            </a:extLst>
          </p:cNvPr>
          <p:cNvCxnSpPr>
            <a:cxnSpLocks/>
            <a:stCxn id="10" idx="2"/>
            <a:endCxn id="8" idx="0"/>
          </p:cNvCxnSpPr>
          <p:nvPr/>
        </p:nvCxnSpPr>
        <p:spPr>
          <a:xfrm>
            <a:off x="6094155" y="3511067"/>
            <a:ext cx="0" cy="8672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70BD8817-7C38-C29E-698C-D8EB7AE39914}"/>
              </a:ext>
            </a:extLst>
          </p:cNvPr>
          <p:cNvSpPr/>
          <p:nvPr/>
        </p:nvSpPr>
        <p:spPr>
          <a:xfrm>
            <a:off x="5121772" y="1962825"/>
            <a:ext cx="1944765" cy="59093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JESÚS GERARDO SOTOMAYOR HERNÁNDEZ</a:t>
            </a:r>
          </a:p>
          <a:p>
            <a:pPr algn="ctr"/>
            <a:r>
              <a:rPr lang="es-MX" sz="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MAGISTRADO PRESIDENTE</a:t>
            </a:r>
          </a:p>
          <a:p>
            <a:pPr algn="ctr"/>
            <a:endParaRPr lang="es-MX"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 panose="020B05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A746689-1D4B-FFF3-5129-CC0F75E21420}"/>
              </a:ext>
            </a:extLst>
          </p:cNvPr>
          <p:cNvSpPr/>
          <p:nvPr/>
        </p:nvSpPr>
        <p:spPr>
          <a:xfrm>
            <a:off x="1408093" y="4378271"/>
            <a:ext cx="1904236" cy="4985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ACTIVIDAD ADMINISTRATIVA</a:t>
            </a:r>
            <a:endParaRPr lang="es-MX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 panose="020B05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A780A1F-DA91-5DFB-ED65-D7903CFE954E}"/>
              </a:ext>
            </a:extLst>
          </p:cNvPr>
          <p:cNvSpPr/>
          <p:nvPr/>
        </p:nvSpPr>
        <p:spPr>
          <a:xfrm>
            <a:off x="5121772" y="4378271"/>
            <a:ext cx="1944765" cy="4985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ACTIVIDAD JURISDICCIONAL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E4C9F3A2-4A90-EFC2-8531-F30CE75B7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350877"/>
              </p:ext>
            </p:extLst>
          </p:nvPr>
        </p:nvGraphicFramePr>
        <p:xfrm>
          <a:off x="185821" y="291465"/>
          <a:ext cx="6880716" cy="361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9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1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AREA</a:t>
                      </a:r>
                      <a:r>
                        <a:rPr lang="es-MX" sz="1000" dirty="0">
                          <a:effectLst/>
                          <a:latin typeface="Avenir Next LT Pro" panose="020B0504020202020204" pitchFamily="34" charset="0"/>
                        </a:rPr>
                        <a:t>:</a:t>
                      </a:r>
                      <a:endParaRPr lang="es-MX" sz="1000" dirty="0">
                        <a:effectLst/>
                        <a:latin typeface="Avenir Next LT Pro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TRIBUNAL</a:t>
                      </a:r>
                      <a:r>
                        <a:rPr lang="es-MX" sz="1200" baseline="0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 DE JUSTICIA ADMINISTRATIVA DE COAHUILA DE </a:t>
                      </a:r>
                      <a:r>
                        <a:rPr lang="es-MX" sz="1200" baseline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ZARAGOZA</a:t>
                      </a: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ángulo 5">
            <a:extLst>
              <a:ext uri="{FF2B5EF4-FFF2-40B4-BE49-F238E27FC236}">
                <a16:creationId xmlns:a16="http://schemas.microsoft.com/office/drawing/2014/main" id="{76385086-D578-FD1D-5BB8-2036A458438F}"/>
              </a:ext>
            </a:extLst>
          </p:cNvPr>
          <p:cNvSpPr/>
          <p:nvPr/>
        </p:nvSpPr>
        <p:spPr>
          <a:xfrm>
            <a:off x="5121772" y="2920133"/>
            <a:ext cx="1944765" cy="59093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PLENO DEL TJA</a:t>
            </a:r>
          </a:p>
        </p:txBody>
      </p:sp>
      <p:sp>
        <p:nvSpPr>
          <p:cNvPr id="11" name="Rectángulo 5">
            <a:extLst>
              <a:ext uri="{FF2B5EF4-FFF2-40B4-BE49-F238E27FC236}">
                <a16:creationId xmlns:a16="http://schemas.microsoft.com/office/drawing/2014/main" id="{9BEF203E-AD90-A29B-7AD6-EB972FE82D3C}"/>
              </a:ext>
            </a:extLst>
          </p:cNvPr>
          <p:cNvSpPr/>
          <p:nvPr/>
        </p:nvSpPr>
        <p:spPr>
          <a:xfrm>
            <a:off x="8875980" y="4378271"/>
            <a:ext cx="1944765" cy="49852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ÓRGANO INTERNO DE CONTROL</a:t>
            </a:r>
          </a:p>
        </p:txBody>
      </p:sp>
      <p:cxnSp>
        <p:nvCxnSpPr>
          <p:cNvPr id="12" name="Connector: Elbow 17">
            <a:extLst>
              <a:ext uri="{FF2B5EF4-FFF2-40B4-BE49-F238E27FC236}">
                <a16:creationId xmlns:a16="http://schemas.microsoft.com/office/drawing/2014/main" id="{B746951D-BF19-2C4E-6FAE-B21328BACBC5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6094155" y="3962399"/>
            <a:ext cx="3754208" cy="415872"/>
          </a:xfrm>
          <a:prstGeom prst="bentConnector2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CuadroTexto 7">
            <a:extLst>
              <a:ext uri="{FF2B5EF4-FFF2-40B4-BE49-F238E27FC236}">
                <a16:creationId xmlns:a16="http://schemas.microsoft.com/office/drawing/2014/main" id="{6FD68DC9-426A-B8CB-2E86-D1950510A91D}"/>
              </a:ext>
            </a:extLst>
          </p:cNvPr>
          <p:cNvSpPr txBox="1"/>
          <p:nvPr/>
        </p:nvSpPr>
        <p:spPr>
          <a:xfrm>
            <a:off x="991915" y="5668995"/>
            <a:ext cx="10357339" cy="37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>
                <a:latin typeface="Avenir Next LT Pro" panose="020B0504020202020204" pitchFamily="34" charset="0"/>
              </a:rPr>
              <a:t>Sin Vacantes</a:t>
            </a:r>
          </a:p>
          <a:p>
            <a:pPr>
              <a:lnSpc>
                <a:spcPct val="150000"/>
              </a:lnSpc>
            </a:pPr>
            <a:r>
              <a:rPr lang="es-MX" sz="700" dirty="0">
                <a:latin typeface="Avenir Next LT Pro" panose="020B0504020202020204" pitchFamily="34" charset="0"/>
              </a:rPr>
              <a:t>Para el ingreso al Tribunal de Justicia Administrativa de Coahuila de Zaragoza, se deberán reunir los requisitos establecidos en la Ley Orgánica, Reglamento Interior, Manual de Organización y el Estatuto del Servicio Profesional de Carrera.</a:t>
            </a:r>
          </a:p>
        </p:txBody>
      </p:sp>
      <p:sp>
        <p:nvSpPr>
          <p:cNvPr id="2" name="Marcador de número de diapositiva 2">
            <a:extLst>
              <a:ext uri="{FF2B5EF4-FFF2-40B4-BE49-F238E27FC236}">
                <a16:creationId xmlns:a16="http://schemas.microsoft.com/office/drawing/2014/main" id="{4B94627E-F706-8556-E51D-4FA91E9E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094" y="6474303"/>
            <a:ext cx="1386056" cy="365125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1</a:t>
            </a:r>
          </a:p>
        </p:txBody>
      </p:sp>
      <p:graphicFrame>
        <p:nvGraphicFramePr>
          <p:cNvPr id="3" name="Tabla 9">
            <a:extLst>
              <a:ext uri="{FF2B5EF4-FFF2-40B4-BE49-F238E27FC236}">
                <a16:creationId xmlns:a16="http://schemas.microsoft.com/office/drawing/2014/main" id="{42C3D7F1-9CBC-0EA5-A175-6714B27F3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815357"/>
              </p:ext>
            </p:extLst>
          </p:nvPr>
        </p:nvGraphicFramePr>
        <p:xfrm>
          <a:off x="991916" y="6199718"/>
          <a:ext cx="10357339" cy="501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3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3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Elaborado por: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LIC. MARÍA GUADALUPE SAUCEDO SÁNCHEZ,</a:t>
                      </a:r>
                      <a:r>
                        <a:rPr lang="es-MX" sz="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OFICIAL MAYOR</a:t>
                      </a: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Autorizado por: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LIC. OCTAVIO GUADALUPE ADAME JACINTO</a:t>
                      </a:r>
                      <a:r>
                        <a:rPr lang="es-MX" sz="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, SECRETARIO TÉCNICO</a:t>
                      </a:r>
                      <a:endParaRPr lang="es-MX" sz="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Fecha de actualización: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30 DE ABRIL DE 2024</a:t>
                      </a: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Fecha de validación: 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02 DE  MAYO DE 2024</a:t>
                      </a: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591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335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ector recto 97">
            <a:extLst>
              <a:ext uri="{FF2B5EF4-FFF2-40B4-BE49-F238E27FC236}">
                <a16:creationId xmlns:a16="http://schemas.microsoft.com/office/drawing/2014/main" id="{9C62C056-8AA7-3F44-048C-75272FA3A21C}"/>
              </a:ext>
            </a:extLst>
          </p:cNvPr>
          <p:cNvCxnSpPr/>
          <p:nvPr/>
        </p:nvCxnSpPr>
        <p:spPr>
          <a:xfrm>
            <a:off x="5514307" y="4942675"/>
            <a:ext cx="682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E4C9F3A2-4A90-EFC2-8531-F30CE75B7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182650"/>
              </p:ext>
            </p:extLst>
          </p:nvPr>
        </p:nvGraphicFramePr>
        <p:xfrm>
          <a:off x="135809" y="254681"/>
          <a:ext cx="4512391" cy="361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9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AREA</a:t>
                      </a:r>
                      <a:r>
                        <a:rPr lang="es-MX" sz="1000" dirty="0">
                          <a:effectLst/>
                          <a:latin typeface="Avenir Next LT Pro" panose="020B0504020202020204" pitchFamily="34" charset="0"/>
                        </a:rPr>
                        <a:t>:</a:t>
                      </a:r>
                      <a:endParaRPr lang="es-MX" sz="1000" dirty="0">
                        <a:effectLst/>
                        <a:latin typeface="Avenir Next LT Pro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ACTIVIDAD JURISDICCIONAL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Marcador de número de diapositiva 2">
            <a:extLst>
              <a:ext uri="{FF2B5EF4-FFF2-40B4-BE49-F238E27FC236}">
                <a16:creationId xmlns:a16="http://schemas.microsoft.com/office/drawing/2014/main" id="{4B94627E-F706-8556-E51D-4FA91E9E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094" y="6474303"/>
            <a:ext cx="1386056" cy="365125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3" name="Straight Connector 24">
            <a:extLst>
              <a:ext uri="{FF2B5EF4-FFF2-40B4-BE49-F238E27FC236}">
                <a16:creationId xmlns:a16="http://schemas.microsoft.com/office/drawing/2014/main" id="{19D707C2-2133-9ACA-7A8B-367C1A0C68EE}"/>
              </a:ext>
            </a:extLst>
          </p:cNvPr>
          <p:cNvCxnSpPr>
            <a:cxnSpLocks/>
          </p:cNvCxnSpPr>
          <p:nvPr/>
        </p:nvCxnSpPr>
        <p:spPr>
          <a:xfrm>
            <a:off x="11091246" y="1470962"/>
            <a:ext cx="0" cy="3799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12E7E82-BAD2-82D4-5D8E-C34BE6898022}"/>
              </a:ext>
            </a:extLst>
          </p:cNvPr>
          <p:cNvSpPr/>
          <p:nvPr/>
        </p:nvSpPr>
        <p:spPr>
          <a:xfrm>
            <a:off x="5680241" y="1118438"/>
            <a:ext cx="1514804" cy="2428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PLENO DEL TJA</a:t>
            </a:r>
          </a:p>
        </p:txBody>
      </p:sp>
      <p:cxnSp>
        <p:nvCxnSpPr>
          <p:cNvPr id="17" name="Straight Connector 238">
            <a:extLst>
              <a:ext uri="{FF2B5EF4-FFF2-40B4-BE49-F238E27FC236}">
                <a16:creationId xmlns:a16="http://schemas.microsoft.com/office/drawing/2014/main" id="{26E84875-60F2-AEB7-30FC-0B9936C2131D}"/>
              </a:ext>
            </a:extLst>
          </p:cNvPr>
          <p:cNvCxnSpPr>
            <a:cxnSpLocks/>
          </p:cNvCxnSpPr>
          <p:nvPr/>
        </p:nvCxnSpPr>
        <p:spPr>
          <a:xfrm flipH="1">
            <a:off x="10090003" y="2970026"/>
            <a:ext cx="3439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36">
            <a:extLst>
              <a:ext uri="{FF2B5EF4-FFF2-40B4-BE49-F238E27FC236}">
                <a16:creationId xmlns:a16="http://schemas.microsoft.com/office/drawing/2014/main" id="{EF3E2A83-77C5-7937-C834-A27EA3099524}"/>
              </a:ext>
            </a:extLst>
          </p:cNvPr>
          <p:cNvCxnSpPr>
            <a:cxnSpLocks/>
          </p:cNvCxnSpPr>
          <p:nvPr/>
        </p:nvCxnSpPr>
        <p:spPr>
          <a:xfrm flipH="1" flipV="1">
            <a:off x="10090003" y="3499003"/>
            <a:ext cx="27268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37">
            <a:extLst>
              <a:ext uri="{FF2B5EF4-FFF2-40B4-BE49-F238E27FC236}">
                <a16:creationId xmlns:a16="http://schemas.microsoft.com/office/drawing/2014/main" id="{56116063-224A-F90E-C169-AF016687833A}"/>
              </a:ext>
            </a:extLst>
          </p:cNvPr>
          <p:cNvCxnSpPr>
            <a:cxnSpLocks/>
          </p:cNvCxnSpPr>
          <p:nvPr/>
        </p:nvCxnSpPr>
        <p:spPr>
          <a:xfrm flipH="1">
            <a:off x="10090003" y="3922754"/>
            <a:ext cx="2848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5">
            <a:extLst>
              <a:ext uri="{FF2B5EF4-FFF2-40B4-BE49-F238E27FC236}">
                <a16:creationId xmlns:a16="http://schemas.microsoft.com/office/drawing/2014/main" id="{F19F19DF-8311-8DEA-4F5B-28B7C29DFDA6}"/>
              </a:ext>
            </a:extLst>
          </p:cNvPr>
          <p:cNvCxnSpPr>
            <a:cxnSpLocks/>
          </p:cNvCxnSpPr>
          <p:nvPr/>
        </p:nvCxnSpPr>
        <p:spPr>
          <a:xfrm flipH="1" flipV="1">
            <a:off x="10090003" y="4468187"/>
            <a:ext cx="255298" cy="28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id="{57DF7091-0E16-42A4-36AB-2A552FE78772}"/>
              </a:ext>
            </a:extLst>
          </p:cNvPr>
          <p:cNvSpPr/>
          <p:nvPr/>
        </p:nvSpPr>
        <p:spPr>
          <a:xfrm>
            <a:off x="10329797" y="1544532"/>
            <a:ext cx="1537354" cy="5121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MDF. SANDRA LUZ RODRÍGUEZ WONG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MAGISTRADA DE LA SALA ESPECIALIZADA EN MATERIA DE RESPONSABILIDADES ADMINISTRATIVAS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TJA0201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3CDB5824-23AF-9917-114E-34D6C034AFDA}"/>
              </a:ext>
            </a:extLst>
          </p:cNvPr>
          <p:cNvCxnSpPr/>
          <p:nvPr/>
        </p:nvCxnSpPr>
        <p:spPr>
          <a:xfrm>
            <a:off x="10360806" y="3014230"/>
            <a:ext cx="28128" cy="79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>
            <a:extLst>
              <a:ext uri="{FF2B5EF4-FFF2-40B4-BE49-F238E27FC236}">
                <a16:creationId xmlns:a16="http://schemas.microsoft.com/office/drawing/2014/main" id="{EA2B1EED-7C43-4AD4-B143-4B7926CBBD73}"/>
              </a:ext>
            </a:extLst>
          </p:cNvPr>
          <p:cNvSpPr/>
          <p:nvPr/>
        </p:nvSpPr>
        <p:spPr>
          <a:xfrm>
            <a:off x="10329796" y="2785517"/>
            <a:ext cx="1533756" cy="390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ROXANA TRINIDAD ARRAMBIDE MENDOZA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SECRETARIA DE ESTUDIO Y CUENTA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TJA0701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7748BDD-A292-0CE2-3179-22DBF73529D3}"/>
              </a:ext>
            </a:extLst>
          </p:cNvPr>
          <p:cNvSpPr/>
          <p:nvPr/>
        </p:nvSpPr>
        <p:spPr>
          <a:xfrm>
            <a:off x="10329796" y="3271581"/>
            <a:ext cx="1533756" cy="390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KARELY VILLARREAL OXTE     </a:t>
            </a:r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SECRETARIA DE ACUERDO Y TRÁMITE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TJA0701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EC6FEE1D-0788-25E0-54DE-EDB643E30654}"/>
              </a:ext>
            </a:extLst>
          </p:cNvPr>
          <p:cNvSpPr/>
          <p:nvPr/>
        </p:nvSpPr>
        <p:spPr>
          <a:xfrm>
            <a:off x="10336128" y="4223212"/>
            <a:ext cx="1527424" cy="4224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CHRISTOPHER ALAIN NAVA TORRES 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OFICIAL JURISDICCIONAL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TJA1301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DB943530-DE89-559B-93E2-65B38BDEDD54}"/>
              </a:ext>
            </a:extLst>
          </p:cNvPr>
          <p:cNvSpPr/>
          <p:nvPr/>
        </p:nvSpPr>
        <p:spPr>
          <a:xfrm>
            <a:off x="10329796" y="3730093"/>
            <a:ext cx="1537355" cy="3912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DAFNE ELIZABETH GONZÁLEZ FRANCO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OFICIAL JURISDICCIONAL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TJA1301</a:t>
            </a:r>
          </a:p>
        </p:txBody>
      </p:sp>
      <p:cxnSp>
        <p:nvCxnSpPr>
          <p:cNvPr id="27" name="Connector: Elbow 8">
            <a:extLst>
              <a:ext uri="{FF2B5EF4-FFF2-40B4-BE49-F238E27FC236}">
                <a16:creationId xmlns:a16="http://schemas.microsoft.com/office/drawing/2014/main" id="{A94E3349-2210-FFEC-67A1-8EE09EE85247}"/>
              </a:ext>
            </a:extLst>
          </p:cNvPr>
          <p:cNvCxnSpPr>
            <a:cxnSpLocks/>
          </p:cNvCxnSpPr>
          <p:nvPr/>
        </p:nvCxnSpPr>
        <p:spPr>
          <a:xfrm flipV="1">
            <a:off x="2123675" y="1470962"/>
            <a:ext cx="8967571" cy="98274"/>
          </a:xfrm>
          <a:prstGeom prst="bentConnector3">
            <a:avLst>
              <a:gd name="adj1" fmla="val -47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97">
            <a:extLst>
              <a:ext uri="{FF2B5EF4-FFF2-40B4-BE49-F238E27FC236}">
                <a16:creationId xmlns:a16="http://schemas.microsoft.com/office/drawing/2014/main" id="{D78AC7BA-A87B-ED5E-1C92-50C1B69FEDB2}"/>
              </a:ext>
            </a:extLst>
          </p:cNvPr>
          <p:cNvCxnSpPr/>
          <p:nvPr/>
        </p:nvCxnSpPr>
        <p:spPr>
          <a:xfrm>
            <a:off x="5514308" y="3925725"/>
            <a:ext cx="682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ctor: Elbow 227">
            <a:extLst>
              <a:ext uri="{FF2B5EF4-FFF2-40B4-BE49-F238E27FC236}">
                <a16:creationId xmlns:a16="http://schemas.microsoft.com/office/drawing/2014/main" id="{CE9CC97A-CEBE-0AEA-6C1D-A26E9215B2DB}"/>
              </a:ext>
            </a:extLst>
          </p:cNvPr>
          <p:cNvCxnSpPr>
            <a:cxnSpLocks/>
          </p:cNvCxnSpPr>
          <p:nvPr/>
        </p:nvCxnSpPr>
        <p:spPr>
          <a:xfrm rot="5400000">
            <a:off x="4331712" y="3351816"/>
            <a:ext cx="3422622" cy="805345"/>
          </a:xfrm>
          <a:prstGeom prst="bentConnector4">
            <a:avLst>
              <a:gd name="adj1" fmla="val 3931"/>
              <a:gd name="adj2" fmla="val 11576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97">
            <a:extLst>
              <a:ext uri="{FF2B5EF4-FFF2-40B4-BE49-F238E27FC236}">
                <a16:creationId xmlns:a16="http://schemas.microsoft.com/office/drawing/2014/main" id="{DE1C3128-02B6-E960-1C6A-BDBAA8941499}"/>
              </a:ext>
            </a:extLst>
          </p:cNvPr>
          <p:cNvCxnSpPr/>
          <p:nvPr/>
        </p:nvCxnSpPr>
        <p:spPr>
          <a:xfrm>
            <a:off x="5514308" y="4438362"/>
            <a:ext cx="682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recto 97">
            <a:extLst>
              <a:ext uri="{FF2B5EF4-FFF2-40B4-BE49-F238E27FC236}">
                <a16:creationId xmlns:a16="http://schemas.microsoft.com/office/drawing/2014/main" id="{57995E30-258D-D061-854E-CD3020373CC1}"/>
              </a:ext>
            </a:extLst>
          </p:cNvPr>
          <p:cNvCxnSpPr/>
          <p:nvPr/>
        </p:nvCxnSpPr>
        <p:spPr>
          <a:xfrm>
            <a:off x="5514308" y="3457524"/>
            <a:ext cx="682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cto 97">
            <a:extLst>
              <a:ext uri="{FF2B5EF4-FFF2-40B4-BE49-F238E27FC236}">
                <a16:creationId xmlns:a16="http://schemas.microsoft.com/office/drawing/2014/main" id="{9A488E47-A294-7547-5485-EF78C0F3E020}"/>
              </a:ext>
            </a:extLst>
          </p:cNvPr>
          <p:cNvCxnSpPr>
            <a:cxnSpLocks/>
          </p:cNvCxnSpPr>
          <p:nvPr/>
        </p:nvCxnSpPr>
        <p:spPr>
          <a:xfrm>
            <a:off x="5514308" y="2979460"/>
            <a:ext cx="682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ángulo 36">
            <a:extLst>
              <a:ext uri="{FF2B5EF4-FFF2-40B4-BE49-F238E27FC236}">
                <a16:creationId xmlns:a16="http://schemas.microsoft.com/office/drawing/2014/main" id="{9ECD14D6-0868-DB5E-7535-29DBB174C6E1}"/>
              </a:ext>
            </a:extLst>
          </p:cNvPr>
          <p:cNvSpPr/>
          <p:nvPr/>
        </p:nvSpPr>
        <p:spPr>
          <a:xfrm>
            <a:off x="5705896" y="1552691"/>
            <a:ext cx="1479600" cy="50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ALFONSO GARCÍA SALINAS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MAGISTRADO DE LA SEGUNDA SALA EN MATERIA FISCAL Y ADMINISTRATIVA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TJA0201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4A7D9977-0C97-EC60-F6A6-7C8BD765CF70}"/>
              </a:ext>
            </a:extLst>
          </p:cNvPr>
          <p:cNvSpPr/>
          <p:nvPr/>
        </p:nvSpPr>
        <p:spPr>
          <a:xfrm>
            <a:off x="5670794" y="2778413"/>
            <a:ext cx="1513541" cy="397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ENRIQUE GONZÁLEZ REYES 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SECRETARIO DE ESTUDIO Y CUENTA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TJA0701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CA4126D-4F68-B232-83F6-88DF6BDBB43A}"/>
              </a:ext>
            </a:extLst>
          </p:cNvPr>
          <p:cNvSpPr/>
          <p:nvPr/>
        </p:nvSpPr>
        <p:spPr>
          <a:xfrm>
            <a:off x="5676565" y="3732912"/>
            <a:ext cx="1495727" cy="387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MARIA ISABEL</a:t>
            </a:r>
            <a:r>
              <a:rPr lang="es-MX" sz="55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 </a:t>
            </a:r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GUERRERO HERNÁNDEZ 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ACTUARIA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TJA1201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623A17EC-4BBA-9B4F-1DCD-85E1BCCED133}"/>
              </a:ext>
            </a:extLst>
          </p:cNvPr>
          <p:cNvSpPr/>
          <p:nvPr/>
        </p:nvSpPr>
        <p:spPr>
          <a:xfrm>
            <a:off x="5671362" y="4217042"/>
            <a:ext cx="1513091" cy="43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KARLA JHOANA CONTRERAS HERNÁNDEZ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OFICIAL JURISDICCIONAL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TJA1301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422CE2C4-81A1-A788-C6A7-07B64B0BA679}"/>
              </a:ext>
            </a:extLst>
          </p:cNvPr>
          <p:cNvSpPr/>
          <p:nvPr/>
        </p:nvSpPr>
        <p:spPr>
          <a:xfrm>
            <a:off x="5659964" y="3282410"/>
            <a:ext cx="1513542" cy="3799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 LIC. ALONDRA CARDENAS OXTE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SECRETARIA DE ACUERDO Y TRÁMITE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TJA0701</a:t>
            </a:r>
          </a:p>
        </p:txBody>
      </p:sp>
      <p:grpSp>
        <p:nvGrpSpPr>
          <p:cNvPr id="43" name="Group 16">
            <a:extLst>
              <a:ext uri="{FF2B5EF4-FFF2-40B4-BE49-F238E27FC236}">
                <a16:creationId xmlns:a16="http://schemas.microsoft.com/office/drawing/2014/main" id="{C2E15601-2907-AC0E-284C-3E4828A7C775}"/>
              </a:ext>
            </a:extLst>
          </p:cNvPr>
          <p:cNvGrpSpPr/>
          <p:nvPr/>
        </p:nvGrpSpPr>
        <p:grpSpPr>
          <a:xfrm>
            <a:off x="7668655" y="1471887"/>
            <a:ext cx="1773952" cy="4206081"/>
            <a:chOff x="7668655" y="1471887"/>
            <a:chExt cx="1773952" cy="4206081"/>
          </a:xfrm>
        </p:grpSpPr>
        <p:cxnSp>
          <p:nvCxnSpPr>
            <p:cNvPr id="44" name="Conector angular 231">
              <a:extLst>
                <a:ext uri="{FF2B5EF4-FFF2-40B4-BE49-F238E27FC236}">
                  <a16:creationId xmlns:a16="http://schemas.microsoft.com/office/drawing/2014/main" id="{F05C131E-A6AA-2C51-EB56-D48475BD63E5}"/>
                </a:ext>
              </a:extLst>
            </p:cNvPr>
            <p:cNvCxnSpPr>
              <a:cxnSpLocks/>
              <a:endCxn id="50" idx="1"/>
            </p:cNvCxnSpPr>
            <p:nvPr/>
          </p:nvCxnSpPr>
          <p:spPr>
            <a:xfrm rot="5400000">
              <a:off x="6263248" y="3111566"/>
              <a:ext cx="3993912" cy="714553"/>
            </a:xfrm>
            <a:prstGeom prst="bentConnector4">
              <a:avLst>
                <a:gd name="adj1" fmla="val 18344"/>
                <a:gd name="adj2" fmla="val 13199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21C9ED86-0B8D-1E42-5B5E-6E43B01C64B2}"/>
                </a:ext>
              </a:extLst>
            </p:cNvPr>
            <p:cNvSpPr/>
            <p:nvPr/>
          </p:nvSpPr>
          <p:spPr>
            <a:xfrm>
              <a:off x="7924530" y="1544532"/>
              <a:ext cx="1507515" cy="5121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MARÍA YOLANDA CORTÉS FLORES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MAGISTRADA DE LA TERCERA SALA EN MATERIA FISCAL Y ADMINISTRATIVA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TJA0201</a:t>
              </a:r>
            </a:p>
          </p:txBody>
        </p:sp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85FF6949-7C07-3A31-3975-3705553F0C51}"/>
                </a:ext>
              </a:extLst>
            </p:cNvPr>
            <p:cNvSpPr/>
            <p:nvPr/>
          </p:nvSpPr>
          <p:spPr>
            <a:xfrm>
              <a:off x="7905480" y="2785517"/>
              <a:ext cx="1533756" cy="3903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JOSÉ CARLOS MOLANO NORIEGA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SECRETARIO DE ESTUDIO Y CUENTA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TJA0701</a:t>
              </a:r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BD7099E2-089A-4E51-920C-B37550DB49D3}"/>
                </a:ext>
              </a:extLst>
            </p:cNvPr>
            <p:cNvSpPr/>
            <p:nvPr/>
          </p:nvSpPr>
          <p:spPr>
            <a:xfrm>
              <a:off x="7902927" y="3282410"/>
              <a:ext cx="1539680" cy="3799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DANIA GUADALUPE LARA ARREDONDO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SECRETARIA DE ACUERDO Y TRÁMITE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TJA0701</a:t>
              </a:r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B0AD0B94-8851-E36A-48F4-C8EB875997C0}"/>
                </a:ext>
              </a:extLst>
            </p:cNvPr>
            <p:cNvSpPr/>
            <p:nvPr/>
          </p:nvSpPr>
          <p:spPr>
            <a:xfrm>
              <a:off x="7902927" y="3724699"/>
              <a:ext cx="1529119" cy="3957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MAYRA ALEJANDRA VILLANUEVA HERNÁNDEZ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ACTUARIA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TJA1201</a:t>
              </a:r>
            </a:p>
          </p:txBody>
        </p:sp>
        <p:sp>
          <p:nvSpPr>
            <p:cNvPr id="49" name="Rectángulo 48">
              <a:extLst>
                <a:ext uri="{FF2B5EF4-FFF2-40B4-BE49-F238E27FC236}">
                  <a16:creationId xmlns:a16="http://schemas.microsoft.com/office/drawing/2014/main" id="{FE4C42CB-157F-FF72-9E9A-5897C6281F9C}"/>
                </a:ext>
              </a:extLst>
            </p:cNvPr>
            <p:cNvSpPr/>
            <p:nvPr/>
          </p:nvSpPr>
          <p:spPr>
            <a:xfrm>
              <a:off x="7902927" y="4217042"/>
              <a:ext cx="1535451" cy="4285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SAUL EULISES PACHICANO</a:t>
              </a:r>
            </a:p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 DE LA CRUZ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OFICIAL JURISDICCIONAL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TJA1301</a:t>
              </a:r>
            </a:p>
          </p:txBody>
        </p:sp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E8DF6591-7C0C-C4D5-7D31-8C0AF7DB0325}"/>
                </a:ext>
              </a:extLst>
            </p:cNvPr>
            <p:cNvSpPr/>
            <p:nvPr/>
          </p:nvSpPr>
          <p:spPr>
            <a:xfrm>
              <a:off x="7902927" y="5253628"/>
              <a:ext cx="1529119" cy="4243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GUADALUPE HERRERA DE LA TORRE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AUXILIAR ADMINISTRATIVO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TJA1801</a:t>
              </a:r>
            </a:p>
          </p:txBody>
        </p: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F13157CE-B063-DA82-3031-CA6BE2F8749E}"/>
                </a:ext>
              </a:extLst>
            </p:cNvPr>
            <p:cNvSpPr/>
            <p:nvPr/>
          </p:nvSpPr>
          <p:spPr>
            <a:xfrm>
              <a:off x="7913488" y="4742256"/>
              <a:ext cx="1529119" cy="42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MAYRA BRISEYDY VALADEZ HERNÁNDEZ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OFICIAL JURISDICCIONAL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TJA1301</a:t>
              </a:r>
            </a:p>
          </p:txBody>
        </p:sp>
        <p:cxnSp>
          <p:nvCxnSpPr>
            <p:cNvPr id="52" name="Straight Connector 20">
              <a:extLst>
                <a:ext uri="{FF2B5EF4-FFF2-40B4-BE49-F238E27FC236}">
                  <a16:creationId xmlns:a16="http://schemas.microsoft.com/office/drawing/2014/main" id="{26A29716-38D6-BFF6-54A7-44EC3F45EDAD}"/>
                </a:ext>
              </a:extLst>
            </p:cNvPr>
            <p:cNvCxnSpPr>
              <a:cxnSpLocks/>
              <a:stCxn id="46" idx="1"/>
            </p:cNvCxnSpPr>
            <p:nvPr/>
          </p:nvCxnSpPr>
          <p:spPr>
            <a:xfrm flipH="1" flipV="1">
              <a:off x="7672252" y="2979460"/>
              <a:ext cx="233228" cy="12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26">
              <a:extLst>
                <a:ext uri="{FF2B5EF4-FFF2-40B4-BE49-F238E27FC236}">
                  <a16:creationId xmlns:a16="http://schemas.microsoft.com/office/drawing/2014/main" id="{E82D5A7D-CB5D-5D30-7BE9-54BA94F711F5}"/>
                </a:ext>
              </a:extLst>
            </p:cNvPr>
            <p:cNvCxnSpPr>
              <a:cxnSpLocks/>
              <a:stCxn id="48" idx="1"/>
            </p:cNvCxnSpPr>
            <p:nvPr/>
          </p:nvCxnSpPr>
          <p:spPr>
            <a:xfrm flipH="1">
              <a:off x="7669699" y="3922563"/>
              <a:ext cx="233228" cy="1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9">
              <a:extLst>
                <a:ext uri="{FF2B5EF4-FFF2-40B4-BE49-F238E27FC236}">
                  <a16:creationId xmlns:a16="http://schemas.microsoft.com/office/drawing/2014/main" id="{11265F58-525F-E050-9E68-C9A6B2BC32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68655" y="4468187"/>
              <a:ext cx="233229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26">
              <a:extLst>
                <a:ext uri="{FF2B5EF4-FFF2-40B4-BE49-F238E27FC236}">
                  <a16:creationId xmlns:a16="http://schemas.microsoft.com/office/drawing/2014/main" id="{EFD0FADA-C8E1-D6A8-2E23-F660A1118ED3}"/>
                </a:ext>
              </a:extLst>
            </p:cNvPr>
            <p:cNvCxnSpPr>
              <a:cxnSpLocks/>
              <a:stCxn id="51" idx="1"/>
            </p:cNvCxnSpPr>
            <p:nvPr/>
          </p:nvCxnSpPr>
          <p:spPr>
            <a:xfrm flipH="1">
              <a:off x="7680260" y="4952438"/>
              <a:ext cx="233228" cy="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6">
              <a:extLst>
                <a:ext uri="{FF2B5EF4-FFF2-40B4-BE49-F238E27FC236}">
                  <a16:creationId xmlns:a16="http://schemas.microsoft.com/office/drawing/2014/main" id="{9CB3F206-F472-F554-F39E-4214DE1B04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69698" y="3494877"/>
              <a:ext cx="2332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12">
            <a:extLst>
              <a:ext uri="{FF2B5EF4-FFF2-40B4-BE49-F238E27FC236}">
                <a16:creationId xmlns:a16="http://schemas.microsoft.com/office/drawing/2014/main" id="{ABD97607-FAC5-43E4-1485-68C2AE5C0407}"/>
              </a:ext>
            </a:extLst>
          </p:cNvPr>
          <p:cNvGrpSpPr/>
          <p:nvPr/>
        </p:nvGrpSpPr>
        <p:grpSpPr>
          <a:xfrm>
            <a:off x="3110088" y="1464280"/>
            <a:ext cx="1724295" cy="4213688"/>
            <a:chOff x="3110088" y="1464280"/>
            <a:chExt cx="1724295" cy="4213688"/>
          </a:xfrm>
        </p:grpSpPr>
        <p:cxnSp>
          <p:nvCxnSpPr>
            <p:cNvPr id="58" name="Conector recto 97">
              <a:extLst>
                <a:ext uri="{FF2B5EF4-FFF2-40B4-BE49-F238E27FC236}">
                  <a16:creationId xmlns:a16="http://schemas.microsoft.com/office/drawing/2014/main" id="{A3E9EE6F-4840-4F92-2783-5F87B49C8911}"/>
                </a:ext>
              </a:extLst>
            </p:cNvPr>
            <p:cNvCxnSpPr>
              <a:cxnSpLocks/>
            </p:cNvCxnSpPr>
            <p:nvPr/>
          </p:nvCxnSpPr>
          <p:spPr>
            <a:xfrm>
              <a:off x="3110088" y="3922563"/>
              <a:ext cx="77085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Conector recto 97">
              <a:extLst>
                <a:ext uri="{FF2B5EF4-FFF2-40B4-BE49-F238E27FC236}">
                  <a16:creationId xmlns:a16="http://schemas.microsoft.com/office/drawing/2014/main" id="{5DA797F1-E1F1-1286-4DDB-ADAD16AE4674}"/>
                </a:ext>
              </a:extLst>
            </p:cNvPr>
            <p:cNvCxnSpPr>
              <a:cxnSpLocks/>
            </p:cNvCxnSpPr>
            <p:nvPr/>
          </p:nvCxnSpPr>
          <p:spPr>
            <a:xfrm>
              <a:off x="3110088" y="3457524"/>
              <a:ext cx="7998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Conector recto 97">
              <a:extLst>
                <a:ext uri="{FF2B5EF4-FFF2-40B4-BE49-F238E27FC236}">
                  <a16:creationId xmlns:a16="http://schemas.microsoft.com/office/drawing/2014/main" id="{24695DBF-6FEA-2005-CC7A-F33284FF809D}"/>
                </a:ext>
              </a:extLst>
            </p:cNvPr>
            <p:cNvCxnSpPr>
              <a:cxnSpLocks/>
            </p:cNvCxnSpPr>
            <p:nvPr/>
          </p:nvCxnSpPr>
          <p:spPr>
            <a:xfrm>
              <a:off x="3110088" y="2964037"/>
              <a:ext cx="7998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Conector recto 97">
              <a:extLst>
                <a:ext uri="{FF2B5EF4-FFF2-40B4-BE49-F238E27FC236}">
                  <a16:creationId xmlns:a16="http://schemas.microsoft.com/office/drawing/2014/main" id="{6B100D9E-9556-5C89-6905-1CF3F37535A7}"/>
                </a:ext>
              </a:extLst>
            </p:cNvPr>
            <p:cNvCxnSpPr>
              <a:cxnSpLocks/>
            </p:cNvCxnSpPr>
            <p:nvPr/>
          </p:nvCxnSpPr>
          <p:spPr>
            <a:xfrm>
              <a:off x="3114886" y="4439739"/>
              <a:ext cx="7998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Connector: Elbow 21">
              <a:extLst>
                <a:ext uri="{FF2B5EF4-FFF2-40B4-BE49-F238E27FC236}">
                  <a16:creationId xmlns:a16="http://schemas.microsoft.com/office/drawing/2014/main" id="{47429A21-B992-E5AE-F031-EFDC06FA4BC8}"/>
                </a:ext>
              </a:extLst>
            </p:cNvPr>
            <p:cNvCxnSpPr>
              <a:cxnSpLocks/>
              <a:stCxn id="64" idx="2"/>
              <a:endCxn id="69" idx="1"/>
            </p:cNvCxnSpPr>
            <p:nvPr/>
          </p:nvCxnSpPr>
          <p:spPr>
            <a:xfrm rot="5400000">
              <a:off x="1998534" y="3406279"/>
              <a:ext cx="3418938" cy="719758"/>
            </a:xfrm>
            <a:prstGeom prst="bentConnector4">
              <a:avLst>
                <a:gd name="adj1" fmla="val 3889"/>
                <a:gd name="adj2" fmla="val 13176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97">
              <a:extLst>
                <a:ext uri="{FF2B5EF4-FFF2-40B4-BE49-F238E27FC236}">
                  <a16:creationId xmlns:a16="http://schemas.microsoft.com/office/drawing/2014/main" id="{4274E0E5-1BBD-2FF7-E7D3-08DA77965CD8}"/>
                </a:ext>
              </a:extLst>
            </p:cNvPr>
            <p:cNvCxnSpPr>
              <a:cxnSpLocks/>
            </p:cNvCxnSpPr>
            <p:nvPr/>
          </p:nvCxnSpPr>
          <p:spPr>
            <a:xfrm>
              <a:off x="3157895" y="5468518"/>
              <a:ext cx="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4DAD83FD-8915-D111-C348-C888BB5F1048}"/>
                </a:ext>
              </a:extLst>
            </p:cNvPr>
            <p:cNvSpPr/>
            <p:nvPr/>
          </p:nvSpPr>
          <p:spPr>
            <a:xfrm>
              <a:off x="3328082" y="1544532"/>
              <a:ext cx="1479600" cy="5121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SANDRA LUZ MIRANDA CHUEY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MAGISTRADA DE LA PRIMERA SALA EN MATERIA FISCAL Y ADMINISTRATIVA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TJA0201</a:t>
              </a:r>
            </a:p>
          </p:txBody>
        </p:sp>
        <p:cxnSp>
          <p:nvCxnSpPr>
            <p:cNvPr id="65" name="Conector recto 64">
              <a:extLst>
                <a:ext uri="{FF2B5EF4-FFF2-40B4-BE49-F238E27FC236}">
                  <a16:creationId xmlns:a16="http://schemas.microsoft.com/office/drawing/2014/main" id="{BE4393BA-6DAB-0D2F-DEDC-368DF2EEF8C9}"/>
                </a:ext>
              </a:extLst>
            </p:cNvPr>
            <p:cNvCxnSpPr/>
            <p:nvPr/>
          </p:nvCxnSpPr>
          <p:spPr>
            <a:xfrm>
              <a:off x="3337799" y="3484849"/>
              <a:ext cx="28128" cy="79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7D884DD0-B6E0-BBA5-AC5D-9922062FC553}"/>
                </a:ext>
              </a:extLst>
            </p:cNvPr>
            <p:cNvSpPr/>
            <p:nvPr/>
          </p:nvSpPr>
          <p:spPr>
            <a:xfrm>
              <a:off x="3338885" y="3282410"/>
              <a:ext cx="1479600" cy="379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MARTÍN ALEJANDRO ROJAS VILLARREAL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SECRETARIO DE ACUERDO Y TRÁMITE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TJA0701</a:t>
              </a:r>
            </a:p>
          </p:txBody>
        </p:sp>
        <p:sp>
          <p:nvSpPr>
            <p:cNvPr id="67" name="Rectángulo 66">
              <a:extLst>
                <a:ext uri="{FF2B5EF4-FFF2-40B4-BE49-F238E27FC236}">
                  <a16:creationId xmlns:a16="http://schemas.microsoft.com/office/drawing/2014/main" id="{75E6BE58-23FB-4F8F-DE0A-7116D779B9A4}"/>
                </a:ext>
              </a:extLst>
            </p:cNvPr>
            <p:cNvSpPr/>
            <p:nvPr/>
          </p:nvSpPr>
          <p:spPr>
            <a:xfrm>
              <a:off x="3347504" y="3724699"/>
              <a:ext cx="1479600" cy="3966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PERLA MARLENE ESPARZA TORRES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ACTUARIA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TJA1201</a:t>
              </a:r>
            </a:p>
          </p:txBody>
        </p:sp>
        <p:sp>
          <p:nvSpPr>
            <p:cNvPr id="68" name="Rectángulo 67">
              <a:extLst>
                <a:ext uri="{FF2B5EF4-FFF2-40B4-BE49-F238E27FC236}">
                  <a16:creationId xmlns:a16="http://schemas.microsoft.com/office/drawing/2014/main" id="{2DA2B9C5-AF00-353D-182A-38A5C332D708}"/>
                </a:ext>
              </a:extLst>
            </p:cNvPr>
            <p:cNvSpPr/>
            <p:nvPr/>
          </p:nvSpPr>
          <p:spPr>
            <a:xfrm>
              <a:off x="3354783" y="4219427"/>
              <a:ext cx="1479600" cy="4406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SEBASTIÁN GALVÁN GONZÁLEZ 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OFICIAL JURISDICCIONAL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TJA1301</a:t>
              </a:r>
            </a:p>
          </p:txBody>
        </p:sp>
        <p:sp>
          <p:nvSpPr>
            <p:cNvPr id="69" name="Rectángulo 68">
              <a:extLst>
                <a:ext uri="{FF2B5EF4-FFF2-40B4-BE49-F238E27FC236}">
                  <a16:creationId xmlns:a16="http://schemas.microsoft.com/office/drawing/2014/main" id="{269D876A-2F0A-F088-7F98-17A3A8BC3437}"/>
                </a:ext>
              </a:extLst>
            </p:cNvPr>
            <p:cNvSpPr/>
            <p:nvPr/>
          </p:nvSpPr>
          <p:spPr>
            <a:xfrm>
              <a:off x="3348124" y="5273286"/>
              <a:ext cx="1479600" cy="4046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DANIELA EUNICE RODRÍGUEZ CORPUS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AUXILIAR ADMINISTRATIVO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TJA1801</a:t>
              </a:r>
            </a:p>
          </p:txBody>
        </p:sp>
        <p:sp>
          <p:nvSpPr>
            <p:cNvPr id="70" name="Rectángulo 69">
              <a:extLst>
                <a:ext uri="{FF2B5EF4-FFF2-40B4-BE49-F238E27FC236}">
                  <a16:creationId xmlns:a16="http://schemas.microsoft.com/office/drawing/2014/main" id="{C628D3AB-41B2-5831-C7A3-2FE54B33E162}"/>
                </a:ext>
              </a:extLst>
            </p:cNvPr>
            <p:cNvSpPr/>
            <p:nvPr/>
          </p:nvSpPr>
          <p:spPr>
            <a:xfrm>
              <a:off x="3349158" y="4739326"/>
              <a:ext cx="1479600" cy="4355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endParaRPr>
            </a:p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ERNESTO AGUIRRE CHÁVEZ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OFICIAL JURISDICCIONAL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TJA1301</a:t>
              </a:r>
            </a:p>
          </p:txBody>
        </p:sp>
        <p:sp>
          <p:nvSpPr>
            <p:cNvPr id="71" name="Rectángulo 70">
              <a:extLst>
                <a:ext uri="{FF2B5EF4-FFF2-40B4-BE49-F238E27FC236}">
                  <a16:creationId xmlns:a16="http://schemas.microsoft.com/office/drawing/2014/main" id="{B4F17822-77BF-92C4-36FA-B3594EAEB781}"/>
                </a:ext>
              </a:extLst>
            </p:cNvPr>
            <p:cNvSpPr/>
            <p:nvPr/>
          </p:nvSpPr>
          <p:spPr>
            <a:xfrm>
              <a:off x="3323772" y="2778412"/>
              <a:ext cx="1479600" cy="397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LUIS ALFONSO PUENTES MONTES </a:t>
              </a:r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SECRETARIO DE ESTUDIO Y CUENTA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TJA0701</a:t>
              </a:r>
            </a:p>
          </p:txBody>
        </p:sp>
        <p:cxnSp>
          <p:nvCxnSpPr>
            <p:cNvPr id="72" name="Straight Connector 7">
              <a:extLst>
                <a:ext uri="{FF2B5EF4-FFF2-40B4-BE49-F238E27FC236}">
                  <a16:creationId xmlns:a16="http://schemas.microsoft.com/office/drawing/2014/main" id="{2F9F78B7-EB80-2069-7438-1596A54A2A66}"/>
                </a:ext>
              </a:extLst>
            </p:cNvPr>
            <p:cNvCxnSpPr>
              <a:cxnSpLocks/>
              <a:stCxn id="64" idx="0"/>
            </p:cNvCxnSpPr>
            <p:nvPr/>
          </p:nvCxnSpPr>
          <p:spPr>
            <a:xfrm flipV="1">
              <a:off x="4067882" y="1464280"/>
              <a:ext cx="2468" cy="802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9621B59D-0F3C-9069-7770-8D33D381F601}"/>
              </a:ext>
            </a:extLst>
          </p:cNvPr>
          <p:cNvCxnSpPr/>
          <p:nvPr/>
        </p:nvCxnSpPr>
        <p:spPr>
          <a:xfrm>
            <a:off x="875609" y="4426794"/>
            <a:ext cx="682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Rectángulo 73">
            <a:extLst>
              <a:ext uri="{FF2B5EF4-FFF2-40B4-BE49-F238E27FC236}">
                <a16:creationId xmlns:a16="http://schemas.microsoft.com/office/drawing/2014/main" id="{9665FBD7-68B2-2062-E7F6-D8B3F18ADC3B}"/>
              </a:ext>
            </a:extLst>
          </p:cNvPr>
          <p:cNvSpPr/>
          <p:nvPr/>
        </p:nvSpPr>
        <p:spPr>
          <a:xfrm>
            <a:off x="1325516" y="1552690"/>
            <a:ext cx="1480241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JESÚS GERARDO SOTOMAYOR HERNÁNDEZ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MAGISTRADO PRESIDENTE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TJA0101</a:t>
            </a:r>
          </a:p>
        </p:txBody>
      </p: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6A9EA8AE-98CB-2455-8002-22DE986E930D}"/>
              </a:ext>
            </a:extLst>
          </p:cNvPr>
          <p:cNvCxnSpPr/>
          <p:nvPr/>
        </p:nvCxnSpPr>
        <p:spPr>
          <a:xfrm>
            <a:off x="875609" y="2995943"/>
            <a:ext cx="682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id="{D28F513D-3C3F-8F7D-ADF3-33273C1AAB13}"/>
              </a:ext>
            </a:extLst>
          </p:cNvPr>
          <p:cNvCxnSpPr/>
          <p:nvPr/>
        </p:nvCxnSpPr>
        <p:spPr>
          <a:xfrm>
            <a:off x="866819" y="3457524"/>
            <a:ext cx="682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Conector recto 76">
            <a:extLst>
              <a:ext uri="{FF2B5EF4-FFF2-40B4-BE49-F238E27FC236}">
                <a16:creationId xmlns:a16="http://schemas.microsoft.com/office/drawing/2014/main" id="{4728CBAF-61D1-6B86-1DB8-1A079026E7D2}"/>
              </a:ext>
            </a:extLst>
          </p:cNvPr>
          <p:cNvCxnSpPr/>
          <p:nvPr/>
        </p:nvCxnSpPr>
        <p:spPr>
          <a:xfrm>
            <a:off x="875609" y="3934107"/>
            <a:ext cx="682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Rectángulo 77">
            <a:extLst>
              <a:ext uri="{FF2B5EF4-FFF2-40B4-BE49-F238E27FC236}">
                <a16:creationId xmlns:a16="http://schemas.microsoft.com/office/drawing/2014/main" id="{CBE0C141-3C91-1811-7843-C547BFFB705E}"/>
              </a:ext>
            </a:extLst>
          </p:cNvPr>
          <p:cNvSpPr/>
          <p:nvPr/>
        </p:nvSpPr>
        <p:spPr>
          <a:xfrm>
            <a:off x="135809" y="2240918"/>
            <a:ext cx="1479600" cy="4699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IDELIA CONSTANZA REYES TAMEZ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SECRETARIA GENERAL DE ACUERDO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TJA0401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9DD0BB01-F5D1-24E4-87AA-7025121EB765}"/>
              </a:ext>
            </a:extLst>
          </p:cNvPr>
          <p:cNvSpPr/>
          <p:nvPr/>
        </p:nvSpPr>
        <p:spPr>
          <a:xfrm>
            <a:off x="1236914" y="3280982"/>
            <a:ext cx="1504235" cy="3795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JUAN PABLO BORJON GARCÍA </a:t>
            </a:r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SECRETARIO DE ACUERDO Y TRÁMITE</a:t>
            </a:r>
          </a:p>
          <a:p>
            <a:pPr algn="ctr"/>
            <a:r>
              <a:rPr lang="es-MX" sz="50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TJA0701</a:t>
            </a:r>
            <a:endParaRPr lang="es-MX" sz="4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F81D79F3-296A-B5B1-A6E8-1FE07395AB7A}"/>
              </a:ext>
            </a:extLst>
          </p:cNvPr>
          <p:cNvSpPr/>
          <p:nvPr/>
        </p:nvSpPr>
        <p:spPr>
          <a:xfrm>
            <a:off x="1226158" y="3724699"/>
            <a:ext cx="1518914" cy="3911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CARLOS ALONSO OVALLE ZAPATA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ACTUARIO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TJA1201</a:t>
            </a:r>
          </a:p>
        </p:txBody>
      </p:sp>
      <p:cxnSp>
        <p:nvCxnSpPr>
          <p:cNvPr id="82" name="Connector: Elbow 224">
            <a:extLst>
              <a:ext uri="{FF2B5EF4-FFF2-40B4-BE49-F238E27FC236}">
                <a16:creationId xmlns:a16="http://schemas.microsoft.com/office/drawing/2014/main" id="{6EB5D4F6-C90F-0AE0-BA3B-E421C6AB344C}"/>
              </a:ext>
            </a:extLst>
          </p:cNvPr>
          <p:cNvCxnSpPr>
            <a:cxnSpLocks/>
            <a:stCxn id="74" idx="2"/>
            <a:endCxn id="78" idx="0"/>
          </p:cNvCxnSpPr>
          <p:nvPr/>
        </p:nvCxnSpPr>
        <p:spPr>
          <a:xfrm rot="5400000">
            <a:off x="1378509" y="1553790"/>
            <a:ext cx="184228" cy="1190028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or: Elbow 3">
            <a:extLst>
              <a:ext uri="{FF2B5EF4-FFF2-40B4-BE49-F238E27FC236}">
                <a16:creationId xmlns:a16="http://schemas.microsoft.com/office/drawing/2014/main" id="{12EC2AFF-A0ED-718A-79AA-4D5216F7C357}"/>
              </a:ext>
            </a:extLst>
          </p:cNvPr>
          <p:cNvCxnSpPr>
            <a:cxnSpLocks/>
            <a:endCxn id="93" idx="1"/>
          </p:cNvCxnSpPr>
          <p:nvPr/>
        </p:nvCxnSpPr>
        <p:spPr>
          <a:xfrm rot="16200000" flipH="1">
            <a:off x="-57492" y="3659786"/>
            <a:ext cx="2207382" cy="35875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ángulo 32">
            <a:extLst>
              <a:ext uri="{FF2B5EF4-FFF2-40B4-BE49-F238E27FC236}">
                <a16:creationId xmlns:a16="http://schemas.microsoft.com/office/drawing/2014/main" id="{CE7CB2DA-1A1A-EB75-8677-17F947D45FB7}"/>
              </a:ext>
            </a:extLst>
          </p:cNvPr>
          <p:cNvSpPr/>
          <p:nvPr/>
        </p:nvSpPr>
        <p:spPr>
          <a:xfrm>
            <a:off x="1240836" y="2785517"/>
            <a:ext cx="1504235" cy="3911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ANAHÍ CATALINA ANDRADE ALMAGUER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SECRETARIA DE ESTUDIO Y CUENTA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TJA0701</a:t>
            </a:r>
          </a:p>
        </p:txBody>
      </p:sp>
      <p:sp>
        <p:nvSpPr>
          <p:cNvPr id="85" name="Rectángulo 72">
            <a:extLst>
              <a:ext uri="{FF2B5EF4-FFF2-40B4-BE49-F238E27FC236}">
                <a16:creationId xmlns:a16="http://schemas.microsoft.com/office/drawing/2014/main" id="{1A43C646-9D84-13A9-177D-E3FF8C9EBD3E}"/>
              </a:ext>
            </a:extLst>
          </p:cNvPr>
          <p:cNvSpPr/>
          <p:nvPr/>
        </p:nvSpPr>
        <p:spPr>
          <a:xfrm>
            <a:off x="1228127" y="4219337"/>
            <a:ext cx="1504234" cy="4053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5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 panose="020B0504020202020204" pitchFamily="34" charset="0"/>
            </a:endParaRPr>
          </a:p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MARYSOL RIVERA AGUIRRE 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OFICIAL DE PARTES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TJA1201</a:t>
            </a:r>
          </a:p>
          <a:p>
            <a:pPr algn="ctr"/>
            <a:endParaRPr lang="es-MX" sz="55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88" name="Rectángulo 87">
            <a:extLst>
              <a:ext uri="{FF2B5EF4-FFF2-40B4-BE49-F238E27FC236}">
                <a16:creationId xmlns:a16="http://schemas.microsoft.com/office/drawing/2014/main" id="{54251CB3-9C5D-476A-7672-24A5B5012562}"/>
              </a:ext>
            </a:extLst>
          </p:cNvPr>
          <p:cNvSpPr/>
          <p:nvPr/>
        </p:nvSpPr>
        <p:spPr>
          <a:xfrm>
            <a:off x="10352571" y="4730686"/>
            <a:ext cx="1510982" cy="4243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 LIC. WILIAMS ALEJANDRO TONCHE ESCOBEDO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AUXILIAR ADMINISTRATIVO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TJA1801</a:t>
            </a:r>
          </a:p>
        </p:txBody>
      </p:sp>
      <p:cxnSp>
        <p:nvCxnSpPr>
          <p:cNvPr id="89" name="Conector recto 99">
            <a:extLst>
              <a:ext uri="{FF2B5EF4-FFF2-40B4-BE49-F238E27FC236}">
                <a16:creationId xmlns:a16="http://schemas.microsoft.com/office/drawing/2014/main" id="{587B4DEB-5C72-396A-DD43-F08F441CD707}"/>
              </a:ext>
            </a:extLst>
          </p:cNvPr>
          <p:cNvCxnSpPr>
            <a:cxnSpLocks/>
            <a:endCxn id="70" idx="1"/>
          </p:cNvCxnSpPr>
          <p:nvPr/>
        </p:nvCxnSpPr>
        <p:spPr>
          <a:xfrm flipV="1">
            <a:off x="3123944" y="4957097"/>
            <a:ext cx="225214" cy="1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Rectángulo 32">
            <a:extLst>
              <a:ext uri="{FF2B5EF4-FFF2-40B4-BE49-F238E27FC236}">
                <a16:creationId xmlns:a16="http://schemas.microsoft.com/office/drawing/2014/main" id="{347ABED3-5E79-9CE0-65B6-C0EBD2799624}"/>
              </a:ext>
            </a:extLst>
          </p:cNvPr>
          <p:cNvSpPr/>
          <p:nvPr/>
        </p:nvSpPr>
        <p:spPr>
          <a:xfrm>
            <a:off x="1639761" y="2288988"/>
            <a:ext cx="1165996" cy="391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45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Secretaría General de Acuerdos actualmente cumple con las atribuciones establecidas en el Artículo 35 del Reglamento Interior del Tribunal de Justicia Administrativa en lo que se refiere a la </a:t>
            </a:r>
            <a:r>
              <a:rPr lang="es-MX" sz="450" b="1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Dirección de Compilación</a:t>
            </a:r>
            <a:r>
              <a:rPr lang="es-MX" sz="45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1" name="Rectángulo 32">
            <a:extLst>
              <a:ext uri="{FF2B5EF4-FFF2-40B4-BE49-F238E27FC236}">
                <a16:creationId xmlns:a16="http://schemas.microsoft.com/office/drawing/2014/main" id="{CC7F95BE-0071-50A2-6D64-EAA04044DD0D}"/>
              </a:ext>
            </a:extLst>
          </p:cNvPr>
          <p:cNvSpPr/>
          <p:nvPr/>
        </p:nvSpPr>
        <p:spPr>
          <a:xfrm>
            <a:off x="7680260" y="1031218"/>
            <a:ext cx="1955518" cy="391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5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s-MX" sz="500" b="1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magistrados supernumerarios</a:t>
            </a:r>
            <a:r>
              <a:rPr lang="es-MX" sz="5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designados mediante el Artículo 16 de la Ley Orgánica del Tribunal de Justicia Administrativa cubrirán las funciones previstas conforme a lo establecido en los artículos 22, 23 y 166 de la citada Ley.</a:t>
            </a:r>
          </a:p>
        </p:txBody>
      </p:sp>
      <p:cxnSp>
        <p:nvCxnSpPr>
          <p:cNvPr id="92" name="Conector angular 231">
            <a:extLst>
              <a:ext uri="{FF2B5EF4-FFF2-40B4-BE49-F238E27FC236}">
                <a16:creationId xmlns:a16="http://schemas.microsoft.com/office/drawing/2014/main" id="{5720D4D7-8D4B-49A6-F72C-BFE0AF7AA3FE}"/>
              </a:ext>
            </a:extLst>
          </p:cNvPr>
          <p:cNvCxnSpPr>
            <a:cxnSpLocks/>
            <a:stCxn id="21" idx="2"/>
            <a:endCxn id="88" idx="1"/>
          </p:cNvCxnSpPr>
          <p:nvPr/>
        </p:nvCxnSpPr>
        <p:spPr>
          <a:xfrm rot="5400000">
            <a:off x="9282440" y="3126822"/>
            <a:ext cx="2886166" cy="745903"/>
          </a:xfrm>
          <a:prstGeom prst="bentConnector4">
            <a:avLst>
              <a:gd name="adj1" fmla="val 5401"/>
              <a:gd name="adj2" fmla="val 135755"/>
            </a:avLst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Rectángulo 92">
            <a:extLst>
              <a:ext uri="{FF2B5EF4-FFF2-40B4-BE49-F238E27FC236}">
                <a16:creationId xmlns:a16="http://schemas.microsoft.com/office/drawing/2014/main" id="{4B23D2DB-1980-830D-5EE2-A315F75779E4}"/>
              </a:ext>
            </a:extLst>
          </p:cNvPr>
          <p:cNvSpPr/>
          <p:nvPr/>
        </p:nvSpPr>
        <p:spPr>
          <a:xfrm>
            <a:off x="1225578" y="4729667"/>
            <a:ext cx="1526905" cy="4263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ALEJANDRA GPE. ALEMÁN GARZA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OFICIAL JURISDICCIONAL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TJA1301</a:t>
            </a:r>
          </a:p>
        </p:txBody>
      </p:sp>
      <p:sp>
        <p:nvSpPr>
          <p:cNvPr id="5" name="CuadroTexto 7">
            <a:extLst>
              <a:ext uri="{FF2B5EF4-FFF2-40B4-BE49-F238E27FC236}">
                <a16:creationId xmlns:a16="http://schemas.microsoft.com/office/drawing/2014/main" id="{312C57E7-D723-2946-FF21-BE2592952088}"/>
              </a:ext>
            </a:extLst>
          </p:cNvPr>
          <p:cNvSpPr txBox="1"/>
          <p:nvPr/>
        </p:nvSpPr>
        <p:spPr>
          <a:xfrm>
            <a:off x="1018148" y="5739562"/>
            <a:ext cx="10357339" cy="37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>
                <a:latin typeface="Avenir Next LT Pro" panose="020B0504020202020204" pitchFamily="34" charset="0"/>
              </a:rPr>
              <a:t>Sin Vacantes</a:t>
            </a:r>
          </a:p>
          <a:p>
            <a:pPr>
              <a:lnSpc>
                <a:spcPct val="150000"/>
              </a:lnSpc>
            </a:pPr>
            <a:r>
              <a:rPr lang="es-MX" sz="700" dirty="0">
                <a:latin typeface="Avenir Next LT Pro" panose="020B0504020202020204" pitchFamily="34" charset="0"/>
              </a:rPr>
              <a:t>Para el ingreso al Tribunal de Justicia Administrativa de Coahuila de Zaragoza, se deberán reunir los requisitos establecidos en la Ley Orgánica, Reglamento Interior, Manual de Organización y el Estatuto del Servicio Profesional de Carrera.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54A7182-32A6-6138-0F34-CC43773E96BB}"/>
              </a:ext>
            </a:extLst>
          </p:cNvPr>
          <p:cNvSpPr/>
          <p:nvPr/>
        </p:nvSpPr>
        <p:spPr>
          <a:xfrm>
            <a:off x="5640351" y="5259486"/>
            <a:ext cx="1513091" cy="43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 LIC. ARACELY PÉREZ MARINES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AUXILIAR ADMINISTRATIVO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SO0801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05CAE93C-ECB8-40FE-396D-E0A00E59511B}"/>
              </a:ext>
            </a:extLst>
          </p:cNvPr>
          <p:cNvSpPr/>
          <p:nvPr/>
        </p:nvSpPr>
        <p:spPr>
          <a:xfrm>
            <a:off x="5670794" y="4724499"/>
            <a:ext cx="1513091" cy="43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JUAN JOSÉ HERRERA GONZÁLEZ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OFICIAL JURISDICCIONAL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TJA1301</a:t>
            </a:r>
          </a:p>
        </p:txBody>
      </p:sp>
      <p:graphicFrame>
        <p:nvGraphicFramePr>
          <p:cNvPr id="4" name="Tabla 9">
            <a:extLst>
              <a:ext uri="{FF2B5EF4-FFF2-40B4-BE49-F238E27FC236}">
                <a16:creationId xmlns:a16="http://schemas.microsoft.com/office/drawing/2014/main" id="{CB3F3122-FFAD-AF06-7A25-D6639E318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909341"/>
              </p:ext>
            </p:extLst>
          </p:nvPr>
        </p:nvGraphicFramePr>
        <p:xfrm>
          <a:off x="991916" y="6199718"/>
          <a:ext cx="10357339" cy="501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3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3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Elaborado por: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LIC. MARÍA GUADALUPE SAUCEDO SÁNCHEZ,</a:t>
                      </a:r>
                      <a:r>
                        <a:rPr lang="es-MX" sz="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OFICIAL MAYOR</a:t>
                      </a: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Autorizado por: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LIC. OCTAVIO GUADALUPE ADAME JACINTO</a:t>
                      </a:r>
                      <a:r>
                        <a:rPr lang="es-MX" sz="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, SECRETARIO TÉCNICO</a:t>
                      </a:r>
                      <a:endParaRPr lang="es-MX" sz="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Fecha de actualización: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30 DE ABRIL DE 2024</a:t>
                      </a: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Fecha de validación: 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02 DE  MAYO DE 2024</a:t>
                      </a: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591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323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E4C9F3A2-4A90-EFC2-8531-F30CE75B762A}"/>
              </a:ext>
            </a:extLst>
          </p:cNvPr>
          <p:cNvGraphicFramePr>
            <a:graphicFrameLocks noGrp="1"/>
          </p:cNvGraphicFramePr>
          <p:nvPr/>
        </p:nvGraphicFramePr>
        <p:xfrm>
          <a:off x="135809" y="254681"/>
          <a:ext cx="4512391" cy="361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9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AREA</a:t>
                      </a:r>
                      <a:r>
                        <a:rPr lang="es-MX" sz="1000" dirty="0">
                          <a:effectLst/>
                          <a:latin typeface="Avenir Next LT Pro" panose="020B0504020202020204" pitchFamily="34" charset="0"/>
                        </a:rPr>
                        <a:t>:</a:t>
                      </a:r>
                      <a:endParaRPr lang="es-MX" sz="1000" dirty="0">
                        <a:effectLst/>
                        <a:latin typeface="Avenir Next LT Pro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ACTIVIDAD ADMINISTRATIVA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Marcador de número de diapositiva 2">
            <a:extLst>
              <a:ext uri="{FF2B5EF4-FFF2-40B4-BE49-F238E27FC236}">
                <a16:creationId xmlns:a16="http://schemas.microsoft.com/office/drawing/2014/main" id="{4B94627E-F706-8556-E51D-4FA91E9E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094" y="6474303"/>
            <a:ext cx="1386056" cy="365125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79179C9-757F-7A45-6D97-56E07DC48118}"/>
              </a:ext>
            </a:extLst>
          </p:cNvPr>
          <p:cNvSpPr/>
          <p:nvPr/>
        </p:nvSpPr>
        <p:spPr>
          <a:xfrm>
            <a:off x="4789874" y="1719718"/>
            <a:ext cx="1664266" cy="43894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JESÚS GERARDO SOTOMAYOR HERNÁNDEZ</a:t>
            </a:r>
          </a:p>
          <a:p>
            <a:pPr algn="ctr"/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MAGISTRADO PRESIDENTE</a:t>
            </a:r>
          </a:p>
          <a:p>
            <a:pPr algn="ctr"/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TJA0101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DFC2405-BC17-D27E-BB3B-72D2EF99309A}"/>
              </a:ext>
            </a:extLst>
          </p:cNvPr>
          <p:cNvSpPr/>
          <p:nvPr/>
        </p:nvSpPr>
        <p:spPr>
          <a:xfrm>
            <a:off x="209232" y="3534082"/>
            <a:ext cx="1479600" cy="469444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OFICIALÍA MAYOR</a:t>
            </a:r>
            <a:endParaRPr lang="es-MX" sz="55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FDCD88C1-AC3A-F519-50EF-34CCFDE27FE5}"/>
              </a:ext>
            </a:extLst>
          </p:cNvPr>
          <p:cNvGrpSpPr/>
          <p:nvPr/>
        </p:nvGrpSpPr>
        <p:grpSpPr>
          <a:xfrm>
            <a:off x="3845315" y="3338037"/>
            <a:ext cx="1479600" cy="1356551"/>
            <a:chOff x="3845315" y="3338037"/>
            <a:chExt cx="1479600" cy="1356551"/>
          </a:xfrm>
        </p:grpSpPr>
        <p:cxnSp>
          <p:nvCxnSpPr>
            <p:cNvPr id="6" name="Conector angular 100">
              <a:extLst>
                <a:ext uri="{FF2B5EF4-FFF2-40B4-BE49-F238E27FC236}">
                  <a16:creationId xmlns:a16="http://schemas.microsoft.com/office/drawing/2014/main" id="{084C761C-2BA3-8C76-69A2-1D524FBD3E8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134485" y="3785417"/>
              <a:ext cx="895658" cy="89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3384F336-6860-F2BF-4D3E-67B31B10DC2F}"/>
                </a:ext>
              </a:extLst>
            </p:cNvPr>
            <p:cNvSpPr/>
            <p:nvPr/>
          </p:nvSpPr>
          <p:spPr>
            <a:xfrm>
              <a:off x="3845315" y="3526582"/>
              <a:ext cx="1479600" cy="469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SERGIO TREVIÑO SALDAÑA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DIRECTOR DE ENLACE INTERINSTITUCIONAL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TJA0601</a:t>
              </a: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C18F7E3E-219C-9A0A-499F-473F9ABDB809}"/>
                </a:ext>
              </a:extLst>
            </p:cNvPr>
            <p:cNvSpPr/>
            <p:nvPr/>
          </p:nvSpPr>
          <p:spPr>
            <a:xfrm>
              <a:off x="3849118" y="4217207"/>
              <a:ext cx="1470200" cy="4773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PAOLA AGUIRRE PRAGA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COORDINADORA DE MEDIOS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TJA1001</a:t>
              </a:r>
            </a:p>
          </p:txBody>
        </p:sp>
      </p:grpSp>
      <p:cxnSp>
        <p:nvCxnSpPr>
          <p:cNvPr id="10" name="Conector angular 100">
            <a:extLst>
              <a:ext uri="{FF2B5EF4-FFF2-40B4-BE49-F238E27FC236}">
                <a16:creationId xmlns:a16="http://schemas.microsoft.com/office/drawing/2014/main" id="{CBDAAC48-102F-71CF-227B-B8274440E7DC}"/>
              </a:ext>
            </a:extLst>
          </p:cNvPr>
          <p:cNvCxnSpPr>
            <a:cxnSpLocks/>
          </p:cNvCxnSpPr>
          <p:nvPr/>
        </p:nvCxnSpPr>
        <p:spPr>
          <a:xfrm rot="5400000">
            <a:off x="6211032" y="3518824"/>
            <a:ext cx="442231" cy="12668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75E373A-DB6C-EB29-EC47-237C1585389B}"/>
              </a:ext>
            </a:extLst>
          </p:cNvPr>
          <p:cNvSpPr/>
          <p:nvPr/>
        </p:nvSpPr>
        <p:spPr>
          <a:xfrm>
            <a:off x="5783068" y="3544628"/>
            <a:ext cx="1479600" cy="4847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FRANCISCO JAVIER RANGEL CASTRO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TITULAR DE LA UNIDAD ANTICORRUPCIÓN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TJA0501</a:t>
            </a:r>
          </a:p>
        </p:txBody>
      </p:sp>
      <p:cxnSp>
        <p:nvCxnSpPr>
          <p:cNvPr id="18" name="Conector angular 85">
            <a:extLst>
              <a:ext uri="{FF2B5EF4-FFF2-40B4-BE49-F238E27FC236}">
                <a16:creationId xmlns:a16="http://schemas.microsoft.com/office/drawing/2014/main" id="{82F0FF61-3E8C-E3EC-0BA2-A519535FE3E4}"/>
              </a:ext>
            </a:extLst>
          </p:cNvPr>
          <p:cNvCxnSpPr>
            <a:cxnSpLocks/>
            <a:stCxn id="25" idx="0"/>
          </p:cNvCxnSpPr>
          <p:nvPr/>
        </p:nvCxnSpPr>
        <p:spPr>
          <a:xfrm rot="16200000" flipV="1">
            <a:off x="5705072" y="-1321383"/>
            <a:ext cx="164822" cy="9538095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D6D9A5A1-0387-BDEB-DA93-801615B2173F}"/>
              </a:ext>
            </a:extLst>
          </p:cNvPr>
          <p:cNvCxnSpPr/>
          <p:nvPr/>
        </p:nvCxnSpPr>
        <p:spPr>
          <a:xfrm flipV="1">
            <a:off x="1018435" y="3369399"/>
            <a:ext cx="0" cy="1829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id="{DD623C3B-3F42-D5DC-497B-A73BD44D64CC}"/>
              </a:ext>
            </a:extLst>
          </p:cNvPr>
          <p:cNvCxnSpPr>
            <a:cxnSpLocks/>
            <a:endCxn id="3" idx="2"/>
          </p:cNvCxnSpPr>
          <p:nvPr/>
        </p:nvCxnSpPr>
        <p:spPr>
          <a:xfrm flipV="1">
            <a:off x="5620512" y="2158661"/>
            <a:ext cx="1495" cy="1179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7">
            <a:extLst>
              <a:ext uri="{FF2B5EF4-FFF2-40B4-BE49-F238E27FC236}">
                <a16:creationId xmlns:a16="http://schemas.microsoft.com/office/drawing/2014/main" id="{270B74EC-1D25-A157-65CF-BA46C0D424E4}"/>
              </a:ext>
            </a:extLst>
          </p:cNvPr>
          <p:cNvGrpSpPr/>
          <p:nvPr/>
        </p:nvGrpSpPr>
        <p:grpSpPr>
          <a:xfrm>
            <a:off x="9252259" y="3523411"/>
            <a:ext cx="2642113" cy="1798934"/>
            <a:chOff x="9396398" y="3500397"/>
            <a:chExt cx="2642113" cy="1798934"/>
          </a:xfrm>
        </p:grpSpPr>
        <p:cxnSp>
          <p:nvCxnSpPr>
            <p:cNvPr id="22" name="Connector: Elbow 18">
              <a:extLst>
                <a:ext uri="{FF2B5EF4-FFF2-40B4-BE49-F238E27FC236}">
                  <a16:creationId xmlns:a16="http://schemas.microsoft.com/office/drawing/2014/main" id="{0856A8B9-21A6-79A9-4750-DCA1938048B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918893" y="4151424"/>
              <a:ext cx="854623" cy="720011"/>
            </a:xfrm>
            <a:prstGeom prst="bentConnector3">
              <a:avLst>
                <a:gd name="adj1" fmla="val -95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angular 126">
              <a:extLst>
                <a:ext uri="{FF2B5EF4-FFF2-40B4-BE49-F238E27FC236}">
                  <a16:creationId xmlns:a16="http://schemas.microsoft.com/office/drawing/2014/main" id="{B266952B-13E3-260C-AF27-45D3080FD44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0668812" y="3532255"/>
              <a:ext cx="798815" cy="735100"/>
            </a:xfrm>
            <a:prstGeom prst="bentConnector3">
              <a:avLst>
                <a:gd name="adj1" fmla="val 7180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angular 90">
              <a:extLst>
                <a:ext uri="{FF2B5EF4-FFF2-40B4-BE49-F238E27FC236}">
                  <a16:creationId xmlns:a16="http://schemas.microsoft.com/office/drawing/2014/main" id="{50165DE5-DABB-D798-FBC3-A4DCDD91278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224044" y="4838195"/>
              <a:ext cx="435299" cy="244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C74D1031-BD8D-7820-EECE-5EBCD98B44BD}"/>
                </a:ext>
              </a:extLst>
            </p:cNvPr>
            <p:cNvSpPr/>
            <p:nvPr/>
          </p:nvSpPr>
          <p:spPr>
            <a:xfrm>
              <a:off x="9960869" y="3507062"/>
              <a:ext cx="1479600" cy="495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OCTAVIO GUADALUPE ADAME JACINTO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SECRETARIO TÉCNICO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TJA0401</a:t>
              </a:r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690C0E72-DD9E-EBE8-E694-FDE0C620A41F}"/>
                </a:ext>
              </a:extLst>
            </p:cNvPr>
            <p:cNvSpPr/>
            <p:nvPr/>
          </p:nvSpPr>
          <p:spPr>
            <a:xfrm>
              <a:off x="9396399" y="4233695"/>
              <a:ext cx="1265406" cy="4616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MARCELA LILIANA AGUIRRE GUERRERO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TITULAR DE LA UNIDAD DE TRANSPARENCIA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TJA1201</a:t>
              </a:r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3505ECB2-8EDA-BEA8-A7BC-587B2144E698}"/>
                </a:ext>
              </a:extLst>
            </p:cNvPr>
            <p:cNvSpPr/>
            <p:nvPr/>
          </p:nvSpPr>
          <p:spPr>
            <a:xfrm>
              <a:off x="10851016" y="4217207"/>
              <a:ext cx="1187495" cy="4781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ING. SILVIA ALICIA GÓMEZ GUTIÉRREZ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DIRECTORA DE EVALUCIÓN Y ESTADISTICAS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TJA1001</a:t>
              </a:r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F23ED3C0-2C05-CDD3-E0EB-11264E1B03A7}"/>
                </a:ext>
              </a:extLst>
            </p:cNvPr>
            <p:cNvSpPr/>
            <p:nvPr/>
          </p:nvSpPr>
          <p:spPr>
            <a:xfrm>
              <a:off x="9396398" y="4803893"/>
              <a:ext cx="1265407" cy="495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GABRIELA PÉREZ GARZA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ANALISTA DE LA UNIDAD DE TRANSPARENCIA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TJA1401</a:t>
              </a:r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673653A6-7162-93D3-8E50-299FA541F638}"/>
                </a:ext>
              </a:extLst>
            </p:cNvPr>
            <p:cNvSpPr/>
            <p:nvPr/>
          </p:nvSpPr>
          <p:spPr>
            <a:xfrm>
              <a:off x="10849171" y="4797737"/>
              <a:ext cx="1187495" cy="495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ING. JUAN ANTONIO CANALES PATIÑO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SUBDIRECTOR DE EVALUCIÓN Y ESTADISTICAS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TJA1201</a:t>
              </a:r>
            </a:p>
          </p:txBody>
        </p:sp>
      </p:grp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66E9FAC4-B4D0-00DC-2567-44216B585D44}"/>
              </a:ext>
            </a:extLst>
          </p:cNvPr>
          <p:cNvCxnSpPr>
            <a:cxnSpLocks/>
          </p:cNvCxnSpPr>
          <p:nvPr/>
        </p:nvCxnSpPr>
        <p:spPr>
          <a:xfrm flipH="1">
            <a:off x="5620512" y="2774596"/>
            <a:ext cx="1039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>
            <a:extLst>
              <a:ext uri="{FF2B5EF4-FFF2-40B4-BE49-F238E27FC236}">
                <a16:creationId xmlns:a16="http://schemas.microsoft.com/office/drawing/2014/main" id="{26E81335-28CE-52A6-E097-E79F50334818}"/>
              </a:ext>
            </a:extLst>
          </p:cNvPr>
          <p:cNvSpPr/>
          <p:nvPr/>
        </p:nvSpPr>
        <p:spPr>
          <a:xfrm>
            <a:off x="6659756" y="2551109"/>
            <a:ext cx="1479600" cy="4469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600" b="1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GREGORIO LÓPEZ RAMÍREZ</a:t>
            </a:r>
          </a:p>
          <a:p>
            <a:pPr algn="ctr"/>
            <a:r>
              <a:rPr lang="es-MX" sz="6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 </a:t>
            </a:r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ASISTENTE OPERATIVO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TJA1301</a:t>
            </a:r>
          </a:p>
        </p:txBody>
      </p:sp>
      <p:grpSp>
        <p:nvGrpSpPr>
          <p:cNvPr id="32" name="Group 3">
            <a:extLst>
              <a:ext uri="{FF2B5EF4-FFF2-40B4-BE49-F238E27FC236}">
                <a16:creationId xmlns:a16="http://schemas.microsoft.com/office/drawing/2014/main" id="{154D9890-B2EF-25BD-2336-D870BD18A563}"/>
              </a:ext>
            </a:extLst>
          </p:cNvPr>
          <p:cNvGrpSpPr/>
          <p:nvPr/>
        </p:nvGrpSpPr>
        <p:grpSpPr>
          <a:xfrm>
            <a:off x="2023548" y="3347536"/>
            <a:ext cx="1479600" cy="657990"/>
            <a:chOff x="3845315" y="3338036"/>
            <a:chExt cx="1479600" cy="657990"/>
          </a:xfrm>
        </p:grpSpPr>
        <p:cxnSp>
          <p:nvCxnSpPr>
            <p:cNvPr id="33" name="Conector angular 100">
              <a:extLst>
                <a:ext uri="{FF2B5EF4-FFF2-40B4-BE49-F238E27FC236}">
                  <a16:creationId xmlns:a16="http://schemas.microsoft.com/office/drawing/2014/main" id="{F9E8DB1B-084A-92FF-1F6B-F49BD0D4FB9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402259" y="3517643"/>
              <a:ext cx="360111" cy="89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C7798DFC-EED7-EEDD-1E15-A484CF1A86C5}"/>
                </a:ext>
              </a:extLst>
            </p:cNvPr>
            <p:cNvSpPr/>
            <p:nvPr/>
          </p:nvSpPr>
          <p:spPr>
            <a:xfrm>
              <a:off x="3845315" y="3526582"/>
              <a:ext cx="1479600" cy="469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DAVID ALEJANDRO REYES MARTÍNEZ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DIRECTOR DE SERVICIO PROFESIONAL DE CARRERA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TJA0801</a:t>
              </a:r>
            </a:p>
          </p:txBody>
        </p:sp>
      </p:grpSp>
      <p:grpSp>
        <p:nvGrpSpPr>
          <p:cNvPr id="37" name="Group 6">
            <a:extLst>
              <a:ext uri="{FF2B5EF4-FFF2-40B4-BE49-F238E27FC236}">
                <a16:creationId xmlns:a16="http://schemas.microsoft.com/office/drawing/2014/main" id="{7013A01E-B1FB-3C85-6D67-EC765062312E}"/>
              </a:ext>
            </a:extLst>
          </p:cNvPr>
          <p:cNvGrpSpPr/>
          <p:nvPr/>
        </p:nvGrpSpPr>
        <p:grpSpPr>
          <a:xfrm>
            <a:off x="7490637" y="3361051"/>
            <a:ext cx="1519347" cy="1371142"/>
            <a:chOff x="7755672" y="3318149"/>
            <a:chExt cx="1519347" cy="1314942"/>
          </a:xfrm>
        </p:grpSpPr>
        <p:cxnSp>
          <p:nvCxnSpPr>
            <p:cNvPr id="39" name="Conector angular 117">
              <a:extLst>
                <a:ext uri="{FF2B5EF4-FFF2-40B4-BE49-F238E27FC236}">
                  <a16:creationId xmlns:a16="http://schemas.microsoft.com/office/drawing/2014/main" id="{796E2A45-1126-F839-E91E-9EB21A98FF8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873169" y="3938106"/>
              <a:ext cx="1245109" cy="5196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CDBB912E-695A-9159-2E2B-A644C8F808D9}"/>
                </a:ext>
              </a:extLst>
            </p:cNvPr>
            <p:cNvSpPr/>
            <p:nvPr/>
          </p:nvSpPr>
          <p:spPr>
            <a:xfrm>
              <a:off x="7795419" y="4191089"/>
              <a:ext cx="1479600" cy="442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ING. HÉCTOR DANIEL MARTÍNEZ CONTRERAS </a:t>
              </a:r>
            </a:p>
            <a:p>
              <a:pPr algn="ctr"/>
              <a:r>
                <a:rPr lang="es-ES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DESARROLLADOR DE PROGRAMAS </a:t>
              </a:r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TJA1301</a:t>
              </a:r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4C5A0F4D-0160-2EDA-EF83-51FDE23DF790}"/>
                </a:ext>
              </a:extLst>
            </p:cNvPr>
            <p:cNvSpPr/>
            <p:nvPr/>
          </p:nvSpPr>
          <p:spPr>
            <a:xfrm>
              <a:off x="7755672" y="3501576"/>
              <a:ext cx="1479600" cy="4704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JUAN JULIO RIVERA NAVA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ASESOR JURÍDICO DE LA DIRECCION DEL SISTEMA DE JUSTICIA EN LÍNEA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TJA1001</a:t>
              </a:r>
            </a:p>
          </p:txBody>
        </p:sp>
      </p:grpSp>
      <p:sp>
        <p:nvSpPr>
          <p:cNvPr id="13" name="CuadroTexto 7">
            <a:extLst>
              <a:ext uri="{FF2B5EF4-FFF2-40B4-BE49-F238E27FC236}">
                <a16:creationId xmlns:a16="http://schemas.microsoft.com/office/drawing/2014/main" id="{CB897166-17BF-2377-A297-0B5DBAD7B7BC}"/>
              </a:ext>
            </a:extLst>
          </p:cNvPr>
          <p:cNvSpPr txBox="1"/>
          <p:nvPr/>
        </p:nvSpPr>
        <p:spPr>
          <a:xfrm>
            <a:off x="917330" y="5716737"/>
            <a:ext cx="10357339" cy="37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>
                <a:latin typeface="Avenir Next LT Pro" panose="020B0504020202020204" pitchFamily="34" charset="0"/>
              </a:rPr>
              <a:t>Sin Vacantes</a:t>
            </a:r>
          </a:p>
          <a:p>
            <a:pPr>
              <a:lnSpc>
                <a:spcPct val="150000"/>
              </a:lnSpc>
            </a:pPr>
            <a:r>
              <a:rPr lang="es-MX" sz="700" dirty="0">
                <a:latin typeface="Avenir Next LT Pro" panose="020B0504020202020204" pitchFamily="34" charset="0"/>
              </a:rPr>
              <a:t>Para el ingreso al Tribunal de Justicia Administrativa de Coahuila de Zaragoza, se deberán reunir los requisitos establecidos en la Ley Orgánica, Reglamento Interior, Manual de Organización y el Estatuto del Servicio Profesional de Carrera.</a:t>
            </a:r>
          </a:p>
        </p:txBody>
      </p:sp>
      <p:graphicFrame>
        <p:nvGraphicFramePr>
          <p:cNvPr id="17" name="Tabla 9">
            <a:extLst>
              <a:ext uri="{FF2B5EF4-FFF2-40B4-BE49-F238E27FC236}">
                <a16:creationId xmlns:a16="http://schemas.microsoft.com/office/drawing/2014/main" id="{D2246C5C-7B1A-ADDE-4580-48F636FB7D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930255"/>
              </p:ext>
            </p:extLst>
          </p:nvPr>
        </p:nvGraphicFramePr>
        <p:xfrm>
          <a:off x="991916" y="6199718"/>
          <a:ext cx="10357339" cy="501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3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3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Elaborado por: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LIC. MARÍA GUADALUPE SAUCEDO SÁNCHEZ,</a:t>
                      </a:r>
                      <a:r>
                        <a:rPr lang="es-MX" sz="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OFICIAL MAYOR</a:t>
                      </a: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Autorizado por: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LIC. OCTAVIO GUADALUPE ADAME JACINTO</a:t>
                      </a:r>
                      <a:r>
                        <a:rPr lang="es-MX" sz="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, SECRETARIO TÉCNICO</a:t>
                      </a:r>
                      <a:endParaRPr lang="es-MX" sz="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Fecha de actualización: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30 DE ABRIL DE 2024</a:t>
                      </a: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Fecha de validación: 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02 DE  MAYO DE 2024</a:t>
                      </a: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591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447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E4C9F3A2-4A90-EFC2-8531-F30CE75B762A}"/>
              </a:ext>
            </a:extLst>
          </p:cNvPr>
          <p:cNvGraphicFramePr>
            <a:graphicFrameLocks noGrp="1"/>
          </p:cNvGraphicFramePr>
          <p:nvPr/>
        </p:nvGraphicFramePr>
        <p:xfrm>
          <a:off x="135809" y="254681"/>
          <a:ext cx="4512391" cy="361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9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AREA</a:t>
                      </a:r>
                      <a:r>
                        <a:rPr lang="es-MX" sz="1000" dirty="0">
                          <a:effectLst/>
                          <a:latin typeface="Avenir Next LT Pro" panose="020B0504020202020204" pitchFamily="34" charset="0"/>
                        </a:rPr>
                        <a:t>:</a:t>
                      </a:r>
                      <a:endParaRPr lang="es-MX" sz="1000" dirty="0">
                        <a:effectLst/>
                        <a:latin typeface="Avenir Next LT Pro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ACTIVIDAD ADMINISTRATIVA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Marcador de número de diapositiva 2">
            <a:extLst>
              <a:ext uri="{FF2B5EF4-FFF2-40B4-BE49-F238E27FC236}">
                <a16:creationId xmlns:a16="http://schemas.microsoft.com/office/drawing/2014/main" id="{4B94627E-F706-8556-E51D-4FA91E9E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094" y="6474303"/>
            <a:ext cx="1386056" cy="365125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35" name="Conector recto 74">
            <a:extLst>
              <a:ext uri="{FF2B5EF4-FFF2-40B4-BE49-F238E27FC236}">
                <a16:creationId xmlns:a16="http://schemas.microsoft.com/office/drawing/2014/main" id="{1A69E62B-A7D1-A259-E0C9-1D4BB2E280C3}"/>
              </a:ext>
            </a:extLst>
          </p:cNvPr>
          <p:cNvCxnSpPr>
            <a:cxnSpLocks/>
          </p:cNvCxnSpPr>
          <p:nvPr/>
        </p:nvCxnSpPr>
        <p:spPr>
          <a:xfrm>
            <a:off x="5101121" y="3833067"/>
            <a:ext cx="0" cy="3886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ángulo 35">
            <a:extLst>
              <a:ext uri="{FF2B5EF4-FFF2-40B4-BE49-F238E27FC236}">
                <a16:creationId xmlns:a16="http://schemas.microsoft.com/office/drawing/2014/main" id="{CA406BBB-FE8A-450F-22F1-6F38ABFA096F}"/>
              </a:ext>
            </a:extLst>
          </p:cNvPr>
          <p:cNvSpPr/>
          <p:nvPr/>
        </p:nvSpPr>
        <p:spPr>
          <a:xfrm>
            <a:off x="9990272" y="2762293"/>
            <a:ext cx="1479600" cy="4632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ING. EDGAR GILBERTO NAVARRO PADER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DIRECTOR DE INFORMÁTICA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TJA1001</a:t>
            </a:r>
          </a:p>
        </p:txBody>
      </p:sp>
      <p:cxnSp>
        <p:nvCxnSpPr>
          <p:cNvPr id="37" name="Connector: Elbow 52">
            <a:extLst>
              <a:ext uri="{FF2B5EF4-FFF2-40B4-BE49-F238E27FC236}">
                <a16:creationId xmlns:a16="http://schemas.microsoft.com/office/drawing/2014/main" id="{8FEEFEF2-D7CB-CEDF-30EF-3F17076A8836}"/>
              </a:ext>
            </a:extLst>
          </p:cNvPr>
          <p:cNvCxnSpPr>
            <a:cxnSpLocks/>
            <a:stCxn id="63" idx="0"/>
            <a:endCxn id="36" idx="0"/>
          </p:cNvCxnSpPr>
          <p:nvPr/>
        </p:nvCxnSpPr>
        <p:spPr>
          <a:xfrm rot="5400000" flipH="1" flipV="1">
            <a:off x="6368191" y="-1593236"/>
            <a:ext cx="6352" cy="8717410"/>
          </a:xfrm>
          <a:prstGeom prst="bentConnector3">
            <a:avLst>
              <a:gd name="adj1" fmla="val 369886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8">
            <a:extLst>
              <a:ext uri="{FF2B5EF4-FFF2-40B4-BE49-F238E27FC236}">
                <a16:creationId xmlns:a16="http://schemas.microsoft.com/office/drawing/2014/main" id="{CA836937-D610-FD60-15E4-0CE3BD5B7B00}"/>
              </a:ext>
            </a:extLst>
          </p:cNvPr>
          <p:cNvGrpSpPr/>
          <p:nvPr/>
        </p:nvGrpSpPr>
        <p:grpSpPr>
          <a:xfrm>
            <a:off x="4351018" y="2762294"/>
            <a:ext cx="4918620" cy="2928895"/>
            <a:chOff x="4376954" y="3178587"/>
            <a:chExt cx="4918620" cy="2928895"/>
          </a:xfrm>
        </p:grpSpPr>
        <p:cxnSp>
          <p:nvCxnSpPr>
            <p:cNvPr id="39" name="Straight Connector 78">
              <a:extLst>
                <a:ext uri="{FF2B5EF4-FFF2-40B4-BE49-F238E27FC236}">
                  <a16:creationId xmlns:a16="http://schemas.microsoft.com/office/drawing/2014/main" id="{6D962EC0-D07A-2960-F707-D02DF43B5D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75598" y="4623999"/>
              <a:ext cx="141090" cy="5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14FE52B5-1703-7BCB-E380-34922247690A}"/>
                </a:ext>
              </a:extLst>
            </p:cNvPr>
            <p:cNvSpPr/>
            <p:nvPr/>
          </p:nvSpPr>
          <p:spPr>
            <a:xfrm>
              <a:off x="6080549" y="3178587"/>
              <a:ext cx="1501589" cy="474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C.P. DORA ESTELA LARA VALADEZ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DIRECTORA DE RECURSOS FINANCIEROS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TJA0501</a:t>
              </a:r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8DAFE66A-A4E2-469A-C192-F641BABD2213}"/>
                </a:ext>
              </a:extLst>
            </p:cNvPr>
            <p:cNvSpPr/>
            <p:nvPr/>
          </p:nvSpPr>
          <p:spPr>
            <a:xfrm>
              <a:off x="4376954" y="3792655"/>
              <a:ext cx="1479600" cy="464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MARIA JOSÉ CISNEROS CASTILLO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SUBDIRECTORA DE RECURSOS MATERIALES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TJA1101</a:t>
              </a:r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EA5699AD-CF94-259B-4369-7D6D4D4EC7BE}"/>
                </a:ext>
              </a:extLst>
            </p:cNvPr>
            <p:cNvSpPr/>
            <p:nvPr/>
          </p:nvSpPr>
          <p:spPr>
            <a:xfrm>
              <a:off x="6080549" y="3801608"/>
              <a:ext cx="1501588" cy="464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C.P. CONCEPCIÓN MELCHOR ALVARADO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DIRECTORA DE CONTABILIDAD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TJA0801</a:t>
              </a:r>
            </a:p>
          </p:txBody>
        </p: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41DDCF15-8DBC-5E7D-5492-5FC880832803}"/>
                </a:ext>
              </a:extLst>
            </p:cNvPr>
            <p:cNvSpPr/>
            <p:nvPr/>
          </p:nvSpPr>
          <p:spPr>
            <a:xfrm>
              <a:off x="4376954" y="4400661"/>
              <a:ext cx="1479600" cy="454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JESÚS ALEJANDRO SANDOVAL PACHUCA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JEFE DE MANTENIMIENTO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TJA1301</a:t>
              </a:r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F3E51F00-1CD9-3082-6EA1-F0B32B5DCEE5}"/>
                </a:ext>
              </a:extLst>
            </p:cNvPr>
            <p:cNvSpPr/>
            <p:nvPr/>
          </p:nvSpPr>
          <p:spPr>
            <a:xfrm>
              <a:off x="6090533" y="5058186"/>
              <a:ext cx="1501588" cy="4581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LORENA  PATRICIA CONCHA SAUCEDO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SUBDIRECTORA OPERATIVA DE CONTABILIDAD 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TJA1301</a:t>
              </a: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EC4A9F41-81F4-B9B6-B277-ECC26182F58F}"/>
                </a:ext>
              </a:extLst>
            </p:cNvPr>
            <p:cNvSpPr/>
            <p:nvPr/>
          </p:nvSpPr>
          <p:spPr>
            <a:xfrm>
              <a:off x="6096000" y="5649286"/>
              <a:ext cx="1496121" cy="4581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LUIS ANGEL ESPINOZA ESQUIVEL 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AUXILIAR ADMINISTRATIVO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TJA1801</a:t>
              </a:r>
            </a:p>
          </p:txBody>
        </p:sp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787C6DBA-BF91-F055-CD36-A4D1555EEA57}"/>
                </a:ext>
              </a:extLst>
            </p:cNvPr>
            <p:cNvSpPr/>
            <p:nvPr/>
          </p:nvSpPr>
          <p:spPr>
            <a:xfrm>
              <a:off x="7815974" y="3790770"/>
              <a:ext cx="1479600" cy="464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ANA KAREN REYES RESÉNDIZ</a:t>
              </a:r>
            </a:p>
            <a:p>
              <a:pPr algn="ctr"/>
              <a:r>
                <a:rPr lang="es-ES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ANALISTA DE APOYO ADMINISTRATIVO 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TJA1501</a:t>
              </a:r>
            </a:p>
          </p:txBody>
        </p:sp>
        <p:sp>
          <p:nvSpPr>
            <p:cNvPr id="47" name="Rectángulo 93">
              <a:extLst>
                <a:ext uri="{FF2B5EF4-FFF2-40B4-BE49-F238E27FC236}">
                  <a16:creationId xmlns:a16="http://schemas.microsoft.com/office/drawing/2014/main" id="{79974FE3-B577-9347-AE66-291290CAFB14}"/>
                </a:ext>
              </a:extLst>
            </p:cNvPr>
            <p:cNvSpPr/>
            <p:nvPr/>
          </p:nvSpPr>
          <p:spPr>
            <a:xfrm>
              <a:off x="6090533" y="4397194"/>
              <a:ext cx="1501588" cy="4581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MARIA GABRIELA QUIROZ NUNCIO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SUBDIRECTORA </a:t>
              </a:r>
              <a:r>
                <a:rPr lang="es-ES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DE ATENCIÓN Y SEGUIMIETO DE AUDITORIAS</a:t>
              </a:r>
              <a:endParaRPr lang="es-MX" sz="600" dirty="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TJA1301</a:t>
              </a:r>
            </a:p>
          </p:txBody>
        </p:sp>
        <p:cxnSp>
          <p:nvCxnSpPr>
            <p:cNvPr id="48" name="Straight Connector 49">
              <a:extLst>
                <a:ext uri="{FF2B5EF4-FFF2-40B4-BE49-F238E27FC236}">
                  <a16:creationId xmlns:a16="http://schemas.microsoft.com/office/drawing/2014/main" id="{8077E994-3759-DCE1-236E-C455255AD1D1}"/>
                </a:ext>
              </a:extLst>
            </p:cNvPr>
            <p:cNvCxnSpPr>
              <a:cxnSpLocks/>
              <a:stCxn id="40" idx="2"/>
            </p:cNvCxnSpPr>
            <p:nvPr/>
          </p:nvCxnSpPr>
          <p:spPr>
            <a:xfrm flipH="1" flipV="1">
              <a:off x="6826448" y="3641854"/>
              <a:ext cx="4896" cy="110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or: Elbow 51">
              <a:extLst>
                <a:ext uri="{FF2B5EF4-FFF2-40B4-BE49-F238E27FC236}">
                  <a16:creationId xmlns:a16="http://schemas.microsoft.com/office/drawing/2014/main" id="{6F823C65-B5B1-F6DF-152C-DEF4CE906A2B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853899" y="2072202"/>
              <a:ext cx="1885" cy="3439020"/>
            </a:xfrm>
            <a:prstGeom prst="bentConnector3">
              <a:avLst>
                <a:gd name="adj1" fmla="val 373809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60">
              <a:extLst>
                <a:ext uri="{FF2B5EF4-FFF2-40B4-BE49-F238E27FC236}">
                  <a16:creationId xmlns:a16="http://schemas.microsoft.com/office/drawing/2014/main" id="{ECE9EDA6-0288-80D3-EC35-42DE03B9A0DB}"/>
                </a:ext>
              </a:extLst>
            </p:cNvPr>
            <p:cNvCxnSpPr>
              <a:cxnSpLocks/>
              <a:stCxn id="42" idx="0"/>
              <a:endCxn id="40" idx="2"/>
            </p:cNvCxnSpPr>
            <p:nvPr/>
          </p:nvCxnSpPr>
          <p:spPr>
            <a:xfrm flipV="1">
              <a:off x="6831343" y="3652914"/>
              <a:ext cx="1" cy="1486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or: Elbow 75">
              <a:extLst>
                <a:ext uri="{FF2B5EF4-FFF2-40B4-BE49-F238E27FC236}">
                  <a16:creationId xmlns:a16="http://schemas.microsoft.com/office/drawing/2014/main" id="{EC5EC24C-FB66-A88C-F34E-17393436C6E2}"/>
                </a:ext>
              </a:extLst>
            </p:cNvPr>
            <p:cNvCxnSpPr>
              <a:cxnSpLocks/>
              <a:stCxn id="42" idx="3"/>
              <a:endCxn id="44" idx="3"/>
            </p:cNvCxnSpPr>
            <p:nvPr/>
          </p:nvCxnSpPr>
          <p:spPr>
            <a:xfrm>
              <a:off x="7582137" y="4034052"/>
              <a:ext cx="9984" cy="1253232"/>
            </a:xfrm>
            <a:prstGeom prst="bentConnector3">
              <a:avLst>
                <a:gd name="adj1" fmla="val 12557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82">
              <a:extLst>
                <a:ext uri="{FF2B5EF4-FFF2-40B4-BE49-F238E27FC236}">
                  <a16:creationId xmlns:a16="http://schemas.microsoft.com/office/drawing/2014/main" id="{54086D6F-85AD-461B-0AEE-386E9430AF3F}"/>
                </a:ext>
              </a:extLst>
            </p:cNvPr>
            <p:cNvCxnSpPr>
              <a:cxnSpLocks/>
              <a:stCxn id="44" idx="2"/>
              <a:endCxn id="45" idx="0"/>
            </p:cNvCxnSpPr>
            <p:nvPr/>
          </p:nvCxnSpPr>
          <p:spPr>
            <a:xfrm>
              <a:off x="6841327" y="5516382"/>
              <a:ext cx="2734" cy="1329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101">
            <a:extLst>
              <a:ext uri="{FF2B5EF4-FFF2-40B4-BE49-F238E27FC236}">
                <a16:creationId xmlns:a16="http://schemas.microsoft.com/office/drawing/2014/main" id="{D39D2CE9-6212-3EA8-72BA-19DA48F7677F}"/>
              </a:ext>
            </a:extLst>
          </p:cNvPr>
          <p:cNvCxnSpPr>
            <a:cxnSpLocks/>
            <a:stCxn id="40" idx="0"/>
            <a:endCxn id="57" idx="2"/>
          </p:cNvCxnSpPr>
          <p:nvPr/>
        </p:nvCxnSpPr>
        <p:spPr>
          <a:xfrm flipH="1" flipV="1">
            <a:off x="6802139" y="1893108"/>
            <a:ext cx="3269" cy="869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7">
            <a:extLst>
              <a:ext uri="{FF2B5EF4-FFF2-40B4-BE49-F238E27FC236}">
                <a16:creationId xmlns:a16="http://schemas.microsoft.com/office/drawing/2014/main" id="{61AE0F1A-B443-432D-3B4F-92E449C35639}"/>
              </a:ext>
            </a:extLst>
          </p:cNvPr>
          <p:cNvGrpSpPr/>
          <p:nvPr/>
        </p:nvGrpSpPr>
        <p:grpSpPr>
          <a:xfrm>
            <a:off x="5797132" y="875474"/>
            <a:ext cx="3472506" cy="1516284"/>
            <a:chOff x="5823068" y="1291767"/>
            <a:chExt cx="3472506" cy="1516284"/>
          </a:xfrm>
        </p:grpSpPr>
        <p:cxnSp>
          <p:nvCxnSpPr>
            <p:cNvPr id="55" name="Conector recto 54">
              <a:extLst>
                <a:ext uri="{FF2B5EF4-FFF2-40B4-BE49-F238E27FC236}">
                  <a16:creationId xmlns:a16="http://schemas.microsoft.com/office/drawing/2014/main" id="{20DEAD6F-7CD4-6F6F-1606-422AD1EC1E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28075" y="2584563"/>
              <a:ext cx="98789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id="{D7DA60B2-F69C-69A1-9472-6D4FF1D8C965}"/>
                </a:ext>
              </a:extLst>
            </p:cNvPr>
            <p:cNvSpPr/>
            <p:nvPr/>
          </p:nvSpPr>
          <p:spPr>
            <a:xfrm>
              <a:off x="5823068" y="1291767"/>
              <a:ext cx="2006741" cy="38868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JESÚS GERARDO SOTOMAYOR HERNÁNDEZ</a:t>
              </a:r>
            </a:p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MAGISTRADO PRESIDENTE</a:t>
              </a:r>
            </a:p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TJA0101</a:t>
              </a:r>
            </a:p>
          </p:txBody>
        </p:sp>
        <p:sp>
          <p:nvSpPr>
            <p:cNvPr id="57" name="Rectángulo 56">
              <a:extLst>
                <a:ext uri="{FF2B5EF4-FFF2-40B4-BE49-F238E27FC236}">
                  <a16:creationId xmlns:a16="http://schemas.microsoft.com/office/drawing/2014/main" id="{1C062723-7F81-F9E0-7E63-2BF05A9FCB89}"/>
                </a:ext>
              </a:extLst>
            </p:cNvPr>
            <p:cNvSpPr/>
            <p:nvPr/>
          </p:nvSpPr>
          <p:spPr>
            <a:xfrm>
              <a:off x="6088275" y="1844588"/>
              <a:ext cx="1479600" cy="4648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endParaRPr>
            </a:p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MARÍA GUADALUPE SAUCEDO SÁNCHEZ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OFICIAL MAYOR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TJA0301</a:t>
              </a:r>
            </a:p>
            <a:p>
              <a:pPr algn="ctr"/>
              <a:endParaRPr lang="es-MX" sz="550" dirty="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9D31BB67-08CC-9DE5-E0D4-6D57B4179120}"/>
                </a:ext>
              </a:extLst>
            </p:cNvPr>
            <p:cNvSpPr/>
            <p:nvPr/>
          </p:nvSpPr>
          <p:spPr>
            <a:xfrm>
              <a:off x="7815974" y="2361076"/>
              <a:ext cx="1479600" cy="446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ALEJANDRO</a:t>
              </a:r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 </a:t>
              </a:r>
              <a:r>
                <a:rPr lang="es-MX" sz="600" b="1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GUADALUPE SANDOVAL REYES 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ASISTENTE OPERATIVO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TJA1801</a:t>
              </a:r>
            </a:p>
          </p:txBody>
        </p:sp>
        <p:cxnSp>
          <p:nvCxnSpPr>
            <p:cNvPr id="59" name="Straight Connector 4">
              <a:extLst>
                <a:ext uri="{FF2B5EF4-FFF2-40B4-BE49-F238E27FC236}">
                  <a16:creationId xmlns:a16="http://schemas.microsoft.com/office/drawing/2014/main" id="{4AF75450-6750-57EE-17D0-3308EEAA3B7E}"/>
                </a:ext>
              </a:extLst>
            </p:cNvPr>
            <p:cNvCxnSpPr>
              <a:cxnSpLocks/>
              <a:stCxn id="57" idx="0"/>
              <a:endCxn id="56" idx="2"/>
            </p:cNvCxnSpPr>
            <p:nvPr/>
          </p:nvCxnSpPr>
          <p:spPr>
            <a:xfrm flipH="1" flipV="1">
              <a:off x="6826439" y="1680451"/>
              <a:ext cx="1636" cy="1641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41">
            <a:extLst>
              <a:ext uri="{FF2B5EF4-FFF2-40B4-BE49-F238E27FC236}">
                <a16:creationId xmlns:a16="http://schemas.microsoft.com/office/drawing/2014/main" id="{BEC3B9C5-676E-E111-2883-D19EBA5F6C72}"/>
              </a:ext>
            </a:extLst>
          </p:cNvPr>
          <p:cNvGrpSpPr/>
          <p:nvPr/>
        </p:nvGrpSpPr>
        <p:grpSpPr>
          <a:xfrm>
            <a:off x="322331" y="2768645"/>
            <a:ext cx="3345671" cy="1081557"/>
            <a:chOff x="310184" y="3178587"/>
            <a:chExt cx="3345671" cy="1081557"/>
          </a:xfrm>
        </p:grpSpPr>
        <p:cxnSp>
          <p:nvCxnSpPr>
            <p:cNvPr id="61" name="Connector: Elbow 42">
              <a:extLst>
                <a:ext uri="{FF2B5EF4-FFF2-40B4-BE49-F238E27FC236}">
                  <a16:creationId xmlns:a16="http://schemas.microsoft.com/office/drawing/2014/main" id="{965DE0B2-D765-DC0F-DDF3-9F5F0FA601E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940152" y="3009153"/>
              <a:ext cx="12700" cy="1866071"/>
            </a:xfrm>
            <a:prstGeom prst="bentConnector3">
              <a:avLst>
                <a:gd name="adj1" fmla="val 180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74">
              <a:extLst>
                <a:ext uri="{FF2B5EF4-FFF2-40B4-BE49-F238E27FC236}">
                  <a16:creationId xmlns:a16="http://schemas.microsoft.com/office/drawing/2014/main" id="{1F9276F7-A4C8-D1B1-A069-2F812C824F0C}"/>
                </a:ext>
              </a:extLst>
            </p:cNvPr>
            <p:cNvCxnSpPr>
              <a:cxnSpLocks/>
            </p:cNvCxnSpPr>
            <p:nvPr/>
          </p:nvCxnSpPr>
          <p:spPr>
            <a:xfrm>
              <a:off x="1972839" y="3332290"/>
              <a:ext cx="0" cy="3886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ángulo 80">
              <a:extLst>
                <a:ext uri="{FF2B5EF4-FFF2-40B4-BE49-F238E27FC236}">
                  <a16:creationId xmlns:a16="http://schemas.microsoft.com/office/drawing/2014/main" id="{E2F42DD5-8667-82E3-63AF-5CAB7C51C979}"/>
                </a:ext>
              </a:extLst>
            </p:cNvPr>
            <p:cNvSpPr/>
            <p:nvPr/>
          </p:nvSpPr>
          <p:spPr>
            <a:xfrm>
              <a:off x="1260715" y="3178587"/>
              <a:ext cx="1479600" cy="474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ING. ANA GABRIELA TOVAR MIRELES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DIRECTORA DE RECURSOS HUMANOS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TJA0601</a:t>
              </a:r>
            </a:p>
          </p:txBody>
        </p:sp>
        <p:sp>
          <p:nvSpPr>
            <p:cNvPr id="64" name="Rectángulo 89">
              <a:extLst>
                <a:ext uri="{FF2B5EF4-FFF2-40B4-BE49-F238E27FC236}">
                  <a16:creationId xmlns:a16="http://schemas.microsoft.com/office/drawing/2014/main" id="{6CD3752A-5FD9-F3DF-8D32-69485D487AB9}"/>
                </a:ext>
              </a:extLst>
            </p:cNvPr>
            <p:cNvSpPr/>
            <p:nvPr/>
          </p:nvSpPr>
          <p:spPr>
            <a:xfrm>
              <a:off x="310184" y="3796034"/>
              <a:ext cx="1479600" cy="4596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JULIO ALONSO MARTÍNEZ CORTÉS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COORDINADOR DE ADMINISTRACION DE PERSONAL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TJA0901</a:t>
              </a:r>
            </a:p>
          </p:txBody>
        </p:sp>
        <p:sp>
          <p:nvSpPr>
            <p:cNvPr id="65" name="Rectángulo 45">
              <a:extLst>
                <a:ext uri="{FF2B5EF4-FFF2-40B4-BE49-F238E27FC236}">
                  <a16:creationId xmlns:a16="http://schemas.microsoft.com/office/drawing/2014/main" id="{8A8E7480-3675-500D-D08E-EECCE1EED20B}"/>
                </a:ext>
              </a:extLst>
            </p:cNvPr>
            <p:cNvSpPr/>
            <p:nvPr/>
          </p:nvSpPr>
          <p:spPr>
            <a:xfrm>
              <a:off x="2176255" y="3787932"/>
              <a:ext cx="1479600" cy="4722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DANIELA VELÁZQUEZ VARGAS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SECRETARIA RECEPCIONISTA 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TJA1801</a:t>
              </a:r>
            </a:p>
          </p:txBody>
        </p:sp>
      </p:grpSp>
      <p:sp>
        <p:nvSpPr>
          <p:cNvPr id="4" name="CuadroTexto 7">
            <a:extLst>
              <a:ext uri="{FF2B5EF4-FFF2-40B4-BE49-F238E27FC236}">
                <a16:creationId xmlns:a16="http://schemas.microsoft.com/office/drawing/2014/main" id="{AFF603D5-65B4-CEFE-B0F3-06488A3A43BD}"/>
              </a:ext>
            </a:extLst>
          </p:cNvPr>
          <p:cNvSpPr txBox="1"/>
          <p:nvPr/>
        </p:nvSpPr>
        <p:spPr>
          <a:xfrm>
            <a:off x="1098949" y="5653690"/>
            <a:ext cx="10384505" cy="37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>
                <a:latin typeface="Avenir Next LT Pro" panose="020B0504020202020204" pitchFamily="34" charset="0"/>
              </a:rPr>
              <a:t>Sin Vacantes</a:t>
            </a:r>
          </a:p>
          <a:p>
            <a:pPr>
              <a:lnSpc>
                <a:spcPct val="150000"/>
              </a:lnSpc>
            </a:pPr>
            <a:r>
              <a:rPr lang="es-MX" sz="700" dirty="0">
                <a:latin typeface="Avenir Next LT Pro" panose="020B0504020202020204" pitchFamily="34" charset="0"/>
              </a:rPr>
              <a:t>Para el ingreso al Tribunal de Justicia Administrativa de Coahuila de Zaragoza, se deberán reunir los requisitos establecidos en la Ley Orgánica, Reglamento Interior, Manual de Organización y el Estatuto del Servicio Profesional de Carrera.</a:t>
            </a:r>
          </a:p>
        </p:txBody>
      </p:sp>
      <p:graphicFrame>
        <p:nvGraphicFramePr>
          <p:cNvPr id="3" name="Tabla 9">
            <a:extLst>
              <a:ext uri="{FF2B5EF4-FFF2-40B4-BE49-F238E27FC236}">
                <a16:creationId xmlns:a16="http://schemas.microsoft.com/office/drawing/2014/main" id="{3EFB364B-7293-3F3A-EAEE-6FFE58C2D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930255"/>
              </p:ext>
            </p:extLst>
          </p:nvPr>
        </p:nvGraphicFramePr>
        <p:xfrm>
          <a:off x="991916" y="6199718"/>
          <a:ext cx="10357339" cy="501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3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3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Elaborado por: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LIC. MARÍA GUADALUPE SAUCEDO SÁNCHEZ,</a:t>
                      </a:r>
                      <a:r>
                        <a:rPr lang="es-MX" sz="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OFICIAL MAYOR</a:t>
                      </a: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Autorizado por: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LIC. OCTAVIO GUADALUPE ADAME JACINTO</a:t>
                      </a:r>
                      <a:r>
                        <a:rPr lang="es-MX" sz="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, SECRETARIO TÉCNICO</a:t>
                      </a:r>
                      <a:endParaRPr lang="es-MX" sz="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Fecha de actualización: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30 DE ABRIL DE 2024</a:t>
                      </a: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Fecha de validación: 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02 DE  MAYO DE 2024</a:t>
                      </a: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591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42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E4C9F3A2-4A90-EFC2-8531-F30CE75B7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036896"/>
              </p:ext>
            </p:extLst>
          </p:nvPr>
        </p:nvGraphicFramePr>
        <p:xfrm>
          <a:off x="135809" y="254681"/>
          <a:ext cx="4512391" cy="361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9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AREA</a:t>
                      </a:r>
                      <a:r>
                        <a:rPr lang="es-MX" sz="1000" dirty="0">
                          <a:effectLst/>
                          <a:latin typeface="Avenir Next LT Pro" panose="020B0504020202020204" pitchFamily="34" charset="0"/>
                        </a:rPr>
                        <a:t>:</a:t>
                      </a:r>
                      <a:endParaRPr lang="es-MX" sz="1000" dirty="0">
                        <a:effectLst/>
                        <a:latin typeface="Avenir Next LT Pro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ÓRGANO INTERNO DE CONTROL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Marcador de número de diapositiva 2">
            <a:extLst>
              <a:ext uri="{FF2B5EF4-FFF2-40B4-BE49-F238E27FC236}">
                <a16:creationId xmlns:a16="http://schemas.microsoft.com/office/drawing/2014/main" id="{4B94627E-F706-8556-E51D-4FA91E9E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094" y="6474303"/>
            <a:ext cx="1386056" cy="365125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" name="CuadroTexto 7">
            <a:extLst>
              <a:ext uri="{FF2B5EF4-FFF2-40B4-BE49-F238E27FC236}">
                <a16:creationId xmlns:a16="http://schemas.microsoft.com/office/drawing/2014/main" id="{E6E430A0-ED71-3E11-8C1F-830B9BB6CDE2}"/>
              </a:ext>
            </a:extLst>
          </p:cNvPr>
          <p:cNvSpPr txBox="1"/>
          <p:nvPr/>
        </p:nvSpPr>
        <p:spPr>
          <a:xfrm>
            <a:off x="1014860" y="5686745"/>
            <a:ext cx="10357339" cy="37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>
                <a:latin typeface="Avenir Next LT Pro" panose="020B0504020202020204" pitchFamily="34" charset="0"/>
              </a:rPr>
              <a:t>Sin Vacantes</a:t>
            </a:r>
          </a:p>
          <a:p>
            <a:pPr>
              <a:lnSpc>
                <a:spcPct val="150000"/>
              </a:lnSpc>
            </a:pPr>
            <a:r>
              <a:rPr lang="es-MX" sz="700" dirty="0">
                <a:latin typeface="Avenir Next LT Pro" panose="020B0504020202020204" pitchFamily="34" charset="0"/>
              </a:rPr>
              <a:t>Para el ingreso al Tribunal de Justicia Administrativa de Coahuila de Zaragoza, se deberán reunir los requisitos establecidos en la Ley Orgánica, Reglamento Interior, Manual de Organización y el Estatuto del Servicio Profesional de Carrera.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FA5B0A0-3AA8-1954-7FCF-2F83E9411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Adriana Abigail Davila Gonzalez</a:t>
            </a:r>
            <a:endParaRPr kumimoji="0" lang="es-MX" altLang="es-MX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MX" altLang="es-MX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la 9">
            <a:extLst>
              <a:ext uri="{FF2B5EF4-FFF2-40B4-BE49-F238E27FC236}">
                <a16:creationId xmlns:a16="http://schemas.microsoft.com/office/drawing/2014/main" id="{110A3096-53F8-23C7-6F48-F587755E8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930255"/>
              </p:ext>
            </p:extLst>
          </p:nvPr>
        </p:nvGraphicFramePr>
        <p:xfrm>
          <a:off x="991916" y="6199718"/>
          <a:ext cx="10357339" cy="501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3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3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Elaborado por: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LIC. MARÍA GUADALUPE SAUCEDO SÁNCHEZ,</a:t>
                      </a:r>
                      <a:r>
                        <a:rPr lang="es-MX" sz="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OFICIAL MAYOR</a:t>
                      </a: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Autorizado por: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LIC. OCTAVIO GUADALUPE ADAME JACINTO</a:t>
                      </a:r>
                      <a:r>
                        <a:rPr lang="es-MX" sz="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, SECRETARIO TÉCNICO</a:t>
                      </a:r>
                      <a:endParaRPr lang="es-MX" sz="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Fecha de actualización: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30 DE ABRIL DE 2024</a:t>
                      </a: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Fecha de validación: 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02 DE  MAYO DE 2024</a:t>
                      </a: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591620"/>
                  </a:ext>
                </a:extLst>
              </a:tr>
            </a:tbl>
          </a:graphicData>
        </a:graphic>
      </p:graphicFrame>
      <p:grpSp>
        <p:nvGrpSpPr>
          <p:cNvPr id="36" name="Group 3">
            <a:extLst>
              <a:ext uri="{FF2B5EF4-FFF2-40B4-BE49-F238E27FC236}">
                <a16:creationId xmlns:a16="http://schemas.microsoft.com/office/drawing/2014/main" id="{7A102491-B819-2AD8-B406-E8C9D7931619}"/>
              </a:ext>
            </a:extLst>
          </p:cNvPr>
          <p:cNvGrpSpPr/>
          <p:nvPr/>
        </p:nvGrpSpPr>
        <p:grpSpPr>
          <a:xfrm>
            <a:off x="1812881" y="1467400"/>
            <a:ext cx="9414769" cy="3090782"/>
            <a:chOff x="1292764" y="1797363"/>
            <a:chExt cx="9414769" cy="3090782"/>
          </a:xfrm>
        </p:grpSpPr>
        <p:cxnSp>
          <p:nvCxnSpPr>
            <p:cNvPr id="37" name="Straight Connector 24">
              <a:extLst>
                <a:ext uri="{FF2B5EF4-FFF2-40B4-BE49-F238E27FC236}">
                  <a16:creationId xmlns:a16="http://schemas.microsoft.com/office/drawing/2014/main" id="{634BDD05-45ED-87DB-22FB-35EDEFBD6AF4}"/>
                </a:ext>
              </a:extLst>
            </p:cNvPr>
            <p:cNvCxnSpPr>
              <a:cxnSpLocks/>
              <a:endCxn id="45" idx="0"/>
            </p:cNvCxnSpPr>
            <p:nvPr/>
          </p:nvCxnSpPr>
          <p:spPr>
            <a:xfrm>
              <a:off x="5980942" y="2187365"/>
              <a:ext cx="0" cy="684657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9D9F7FC4-E1DE-C80D-EEBB-3FAD70107544}"/>
                </a:ext>
              </a:extLst>
            </p:cNvPr>
            <p:cNvSpPr/>
            <p:nvPr/>
          </p:nvSpPr>
          <p:spPr>
            <a:xfrm>
              <a:off x="5008560" y="1797363"/>
              <a:ext cx="1944765" cy="59093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PLENO DEL TJA</a:t>
              </a:r>
            </a:p>
            <a:p>
              <a:pPr algn="ctr"/>
              <a:endParaRPr lang="es-MX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endParaRPr>
            </a:p>
          </p:txBody>
        </p:sp>
        <p:sp>
          <p:nvSpPr>
            <p:cNvPr id="39" name="Rectángulo 5">
              <a:extLst>
                <a:ext uri="{FF2B5EF4-FFF2-40B4-BE49-F238E27FC236}">
                  <a16:creationId xmlns:a16="http://schemas.microsoft.com/office/drawing/2014/main" id="{D7A32D79-B19E-1624-104C-B862D26CC801}"/>
                </a:ext>
              </a:extLst>
            </p:cNvPr>
            <p:cNvSpPr/>
            <p:nvPr/>
          </p:nvSpPr>
          <p:spPr>
            <a:xfrm>
              <a:off x="8762768" y="4212809"/>
              <a:ext cx="1944765" cy="675336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sz="6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endParaRPr>
            </a:p>
            <a:p>
              <a:pPr algn="ctr"/>
              <a:r>
                <a:rPr lang="es-MX" sz="6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ANDREA DANIELA ROMÁN GARZA</a:t>
              </a:r>
            </a:p>
            <a:p>
              <a:pPr algn="ctr"/>
              <a:r>
                <a:rPr lang="es-MX" sz="6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SUBDIRECTORA DE LA UNIDAD DE QUEJAS Y DENUNCIAS</a:t>
              </a:r>
            </a:p>
            <a:p>
              <a:pPr algn="ctr"/>
              <a:r>
                <a:rPr lang="es-MX" sz="6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TJA1301</a:t>
              </a:r>
            </a:p>
          </p:txBody>
        </p:sp>
        <p:cxnSp>
          <p:nvCxnSpPr>
            <p:cNvPr id="40" name="Connector: Elbow 7">
              <a:extLst>
                <a:ext uri="{FF2B5EF4-FFF2-40B4-BE49-F238E27FC236}">
                  <a16:creationId xmlns:a16="http://schemas.microsoft.com/office/drawing/2014/main" id="{D3594132-972A-C619-1C0F-E33DBBD9C63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81246" y="2013112"/>
              <a:ext cx="665450" cy="3733944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or: Elbow 15">
              <a:extLst>
                <a:ext uri="{FF2B5EF4-FFF2-40B4-BE49-F238E27FC236}">
                  <a16:creationId xmlns:a16="http://schemas.microsoft.com/office/drawing/2014/main" id="{302C6387-98C8-9034-7848-1D1694943187}"/>
                </a:ext>
              </a:extLst>
            </p:cNvPr>
            <p:cNvCxnSpPr>
              <a:cxnSpLocks/>
              <a:endCxn id="39" idx="0"/>
            </p:cNvCxnSpPr>
            <p:nvPr/>
          </p:nvCxnSpPr>
          <p:spPr>
            <a:xfrm rot="16200000" flipH="1">
              <a:off x="7525322" y="2002980"/>
              <a:ext cx="665450" cy="3754208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18">
              <a:extLst>
                <a:ext uri="{FF2B5EF4-FFF2-40B4-BE49-F238E27FC236}">
                  <a16:creationId xmlns:a16="http://schemas.microsoft.com/office/drawing/2014/main" id="{5C9736AB-B415-5EA6-C791-E2175F4B5AA2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>
              <a:off x="5980943" y="3547359"/>
              <a:ext cx="0" cy="6654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ángulo 5">
              <a:extLst>
                <a:ext uri="{FF2B5EF4-FFF2-40B4-BE49-F238E27FC236}">
                  <a16:creationId xmlns:a16="http://schemas.microsoft.com/office/drawing/2014/main" id="{A1447A8F-5ACD-70EF-017D-A4B044DC076B}"/>
                </a:ext>
              </a:extLst>
            </p:cNvPr>
            <p:cNvSpPr/>
            <p:nvPr/>
          </p:nvSpPr>
          <p:spPr>
            <a:xfrm>
              <a:off x="5008560" y="4212808"/>
              <a:ext cx="1944765" cy="675336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sz="6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endParaRPr>
            </a:p>
            <a:p>
              <a:pPr algn="ctr"/>
              <a:r>
                <a:rPr lang="es-MX" sz="6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ADRIANA ABIGAIL DÁVILA GONZÁLEZ</a:t>
              </a:r>
            </a:p>
            <a:p>
              <a:pPr algn="ctr"/>
              <a:r>
                <a:rPr lang="es-ES" sz="6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COORDINADORA DE REVISIÓN A PROCESO </a:t>
              </a:r>
              <a:r>
                <a:rPr lang="es-MX" sz="6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TJA1201</a:t>
              </a:r>
            </a:p>
          </p:txBody>
        </p:sp>
        <p:sp>
          <p:nvSpPr>
            <p:cNvPr id="44" name="Rectángulo 5">
              <a:extLst>
                <a:ext uri="{FF2B5EF4-FFF2-40B4-BE49-F238E27FC236}">
                  <a16:creationId xmlns:a16="http://schemas.microsoft.com/office/drawing/2014/main" id="{6EE04C0E-C047-F665-2C85-598C4AD50805}"/>
                </a:ext>
              </a:extLst>
            </p:cNvPr>
            <p:cNvSpPr/>
            <p:nvPr/>
          </p:nvSpPr>
          <p:spPr>
            <a:xfrm>
              <a:off x="1292764" y="4212809"/>
              <a:ext cx="1944765" cy="675335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AMÉRICA JAQUELINE RODRÍGUEZ CISNEROS</a:t>
              </a:r>
            </a:p>
            <a:p>
              <a:pPr algn="ctr"/>
              <a:r>
                <a:rPr lang="es-MX" sz="6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AUXILIAR ADMINISTRATIVO</a:t>
              </a:r>
            </a:p>
            <a:p>
              <a:pPr algn="ctr"/>
              <a:r>
                <a:rPr lang="es-MX" sz="6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TJA1801</a:t>
              </a:r>
            </a:p>
          </p:txBody>
        </p:sp>
        <p:sp>
          <p:nvSpPr>
            <p:cNvPr id="45" name="Rectángulo 5">
              <a:extLst>
                <a:ext uri="{FF2B5EF4-FFF2-40B4-BE49-F238E27FC236}">
                  <a16:creationId xmlns:a16="http://schemas.microsoft.com/office/drawing/2014/main" id="{3E322919-D966-5AAC-FA9F-D5B5D310AA38}"/>
                </a:ext>
              </a:extLst>
            </p:cNvPr>
            <p:cNvSpPr/>
            <p:nvPr/>
          </p:nvSpPr>
          <p:spPr>
            <a:xfrm>
              <a:off x="5008559" y="2872022"/>
              <a:ext cx="1944765" cy="675336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C.P. EVERARDO ZUÑIGA RODRÍGUEZ</a:t>
              </a:r>
            </a:p>
            <a:p>
              <a:pPr algn="ctr"/>
              <a:r>
                <a:rPr lang="es-MX" sz="6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TITULAR DEL ÓRGANO INTERNO DE CONTROL </a:t>
              </a:r>
            </a:p>
            <a:p>
              <a:pPr algn="ctr"/>
              <a:r>
                <a:rPr lang="es-MX" sz="6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TJA0401</a:t>
              </a:r>
            </a:p>
            <a:p>
              <a:pPr algn="ctr"/>
              <a:endParaRPr lang="es-MX" sz="6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67370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D36DEC9B6A6A4BA3E2C2AC8ED1A569" ma:contentTypeVersion="13" ma:contentTypeDescription="Create a new document." ma:contentTypeScope="" ma:versionID="c4ba603dcc0f1f6fbb665aaae3700919">
  <xsd:schema xmlns:xsd="http://www.w3.org/2001/XMLSchema" xmlns:xs="http://www.w3.org/2001/XMLSchema" xmlns:p="http://schemas.microsoft.com/office/2006/metadata/properties" xmlns:ns3="5c7b8dba-d4ed-472c-9ad8-16fa49b013af" xmlns:ns4="11455bba-31f2-43cd-9996-48db078a2fc4" targetNamespace="http://schemas.microsoft.com/office/2006/metadata/properties" ma:root="true" ma:fieldsID="7728c1c170a2d0a53b678dc442c3de5f" ns3:_="" ns4:_="">
    <xsd:import namespace="5c7b8dba-d4ed-472c-9ad8-16fa49b013af"/>
    <xsd:import namespace="11455bba-31f2-43cd-9996-48db078a2f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b8dba-d4ed-472c-9ad8-16fa49b013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455bba-31f2-43cd-9996-48db078a2fc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2E47B1-786B-4A3F-9C84-8350564731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7b8dba-d4ed-472c-9ad8-16fa49b013af"/>
    <ds:schemaRef ds:uri="11455bba-31f2-43cd-9996-48db078a2f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157A18-ADD4-48D0-A4C0-88ACB611362B}">
  <ds:schemaRefs>
    <ds:schemaRef ds:uri="http://schemas.microsoft.com/office/2006/documentManagement/types"/>
    <ds:schemaRef ds:uri="http://purl.org/dc/terms/"/>
    <ds:schemaRef ds:uri="5c7b8dba-d4ed-472c-9ad8-16fa49b013af"/>
    <ds:schemaRef ds:uri="11455bba-31f2-43cd-9996-48db078a2fc4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3D69EAF-FABC-48A1-B08F-8E98F157A9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</TotalTime>
  <Words>1315</Words>
  <Application>Microsoft Office PowerPoint</Application>
  <PresentationFormat>Panorámica</PresentationFormat>
  <Paragraphs>285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Avenir Next LT Pro</vt:lpstr>
      <vt:lpstr>Avenir Next LT Pro Light</vt:lpstr>
      <vt:lpstr>Calibri</vt:lpstr>
      <vt:lpstr>Calibri Light</vt:lpstr>
      <vt:lpstr>Century Gothic</vt:lpstr>
      <vt:lpstr>inherit</vt:lpstr>
      <vt:lpstr>Segoe UI</vt:lpstr>
      <vt:lpstr>Tema de Office</vt:lpstr>
      <vt:lpstr>ORGANIGRAMA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Silvia Alicia Gómez Gutiérrez</dc:creator>
  <cp:lastModifiedBy>Marcela Liliana Aguirre Guerrero</cp:lastModifiedBy>
  <cp:revision>68</cp:revision>
  <cp:lastPrinted>2023-06-23T15:29:30Z</cp:lastPrinted>
  <dcterms:created xsi:type="dcterms:W3CDTF">2023-03-06T19:07:08Z</dcterms:created>
  <dcterms:modified xsi:type="dcterms:W3CDTF">2024-05-07T17:51:03Z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0x010100AAD36DEC9B6A6A4BA3E2C2AC8ED1A569</vt:lpwstr>
  </property>
</Properties>
</file>